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9"/>
  </p:notesMasterIdLst>
  <p:sldIdLst>
    <p:sldId id="308" r:id="rId2"/>
    <p:sldId id="455" r:id="rId3"/>
    <p:sldId id="461" r:id="rId4"/>
    <p:sldId id="458" r:id="rId5"/>
    <p:sldId id="457" r:id="rId6"/>
    <p:sldId id="462" r:id="rId7"/>
    <p:sldId id="463" r:id="rId8"/>
    <p:sldId id="464" r:id="rId9"/>
    <p:sldId id="465" r:id="rId10"/>
    <p:sldId id="466" r:id="rId11"/>
    <p:sldId id="467" r:id="rId12"/>
    <p:sldId id="468" r:id="rId13"/>
    <p:sldId id="459" r:id="rId14"/>
    <p:sldId id="470" r:id="rId15"/>
    <p:sldId id="469" r:id="rId16"/>
    <p:sldId id="471" r:id="rId17"/>
    <p:sldId id="472" r:id="rId18"/>
    <p:sldId id="473" r:id="rId19"/>
    <p:sldId id="543" r:id="rId20"/>
    <p:sldId id="544" r:id="rId21"/>
    <p:sldId id="545" r:id="rId22"/>
    <p:sldId id="460" r:id="rId23"/>
    <p:sldId id="505" r:id="rId24"/>
    <p:sldId id="506" r:id="rId25"/>
    <p:sldId id="507" r:id="rId26"/>
    <p:sldId id="508" r:id="rId27"/>
    <p:sldId id="509" r:id="rId28"/>
    <p:sldId id="511" r:id="rId29"/>
    <p:sldId id="510" r:id="rId30"/>
    <p:sldId id="512" r:id="rId31"/>
    <p:sldId id="513" r:id="rId32"/>
    <p:sldId id="514" r:id="rId33"/>
    <p:sldId id="515" r:id="rId34"/>
    <p:sldId id="516" r:id="rId35"/>
    <p:sldId id="518" r:id="rId36"/>
    <p:sldId id="519" r:id="rId37"/>
    <p:sldId id="520" r:id="rId38"/>
    <p:sldId id="521" r:id="rId39"/>
    <p:sldId id="522" r:id="rId40"/>
    <p:sldId id="523" r:id="rId41"/>
    <p:sldId id="524" r:id="rId42"/>
    <p:sldId id="525" r:id="rId43"/>
    <p:sldId id="526" r:id="rId44"/>
    <p:sldId id="528" r:id="rId45"/>
    <p:sldId id="529" r:id="rId46"/>
    <p:sldId id="530" r:id="rId47"/>
    <p:sldId id="531" r:id="rId48"/>
    <p:sldId id="532" r:id="rId49"/>
    <p:sldId id="550" r:id="rId50"/>
    <p:sldId id="560" r:id="rId51"/>
    <p:sldId id="561" r:id="rId52"/>
    <p:sldId id="562" r:id="rId53"/>
    <p:sldId id="546" r:id="rId54"/>
    <p:sldId id="547" r:id="rId55"/>
    <p:sldId id="548" r:id="rId56"/>
    <p:sldId id="549" r:id="rId57"/>
    <p:sldId id="551" r:id="rId58"/>
    <p:sldId id="552" r:id="rId59"/>
    <p:sldId id="553" r:id="rId60"/>
    <p:sldId id="554" r:id="rId61"/>
    <p:sldId id="555" r:id="rId62"/>
    <p:sldId id="557" r:id="rId63"/>
    <p:sldId id="558" r:id="rId64"/>
    <p:sldId id="559" r:id="rId65"/>
    <p:sldId id="563" r:id="rId66"/>
    <p:sldId id="564" r:id="rId67"/>
    <p:sldId id="456" r:id="rId68"/>
  </p:sldIdLst>
  <p:sldSz cx="12192000" cy="6858000"/>
  <p:notesSz cx="6858000" cy="9144000"/>
  <p:embeddedFontLst>
    <p:embeddedFont>
      <p:font typeface="Lobster" panose="020B0604020202020204" charset="0"/>
      <p:regular r:id="rId70"/>
    </p:embeddedFont>
    <p:embeddedFont>
      <p:font typeface="Wingdings 3" panose="05040102010807070707" pitchFamily="18" charset="2"/>
      <p:regular r:id="rId71"/>
    </p:embeddedFont>
    <p:embeddedFont>
      <p:font typeface="Wingdings 2" panose="05020102010507070707" pitchFamily="18" charset="2"/>
      <p:regular r:id="rId72"/>
    </p:embeddedFont>
    <p:embeddedFont>
      <p:font typeface="Roboto Condensed Light" panose="02000000000000000000" pitchFamily="2" charset="0"/>
      <p:regular r:id="rId73"/>
      <p:bold r:id="rId74"/>
      <p:italic r:id="rId75"/>
      <p:boldItalic r:id="rId76"/>
    </p:embeddedFont>
    <p:embeddedFont>
      <p:font typeface="Segoe UI Black" panose="020B0A02040204020203" pitchFamily="34" charset="0"/>
      <p:bold r:id="rId77"/>
      <p:boldItalic r:id="rId78"/>
    </p:embeddedFont>
    <p:embeddedFont>
      <p:font typeface="Roboto Condensed" panose="02000000000000000000" pitchFamily="2" charset="0"/>
      <p:regular r:id="rId79"/>
      <p:bold r:id="rId80"/>
      <p:italic r:id="rId81"/>
      <p:boldItalic r:id="rId82"/>
    </p:embeddedFont>
    <p:embeddedFont>
      <p:font typeface="Calibri" panose="020F0502020204030204" pitchFamily="34" charset="0"/>
      <p:regular r:id="rId83"/>
      <p:bold r:id="rId84"/>
      <p:italic r:id="rId85"/>
      <p:boldItalic r:id="rId8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tQ7PMsCKoW5eSEhPsuR2Eg==" hashData="xWCQcxuY/EqrmW9WwT6bcmVBquSpRvxNTEEzx8be3AiIs2B31xaVtPEfuc5MgCoFNp/TNRV4Yx3aAVBBy+OXPg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CCDED6"/>
    <a:srgbClr val="D4DED6"/>
    <a:srgbClr val="ED524F"/>
    <a:srgbClr val="301B92"/>
    <a:srgbClr val="673BB7"/>
    <a:srgbClr val="607D8B"/>
    <a:srgbClr val="B71B1C"/>
    <a:srgbClr val="F54337"/>
    <a:srgbClr val="D81A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11" autoAdjust="0"/>
    <p:restoredTop sz="94660"/>
  </p:normalViewPr>
  <p:slideViewPr>
    <p:cSldViewPr snapToGrid="0">
      <p:cViewPr varScale="1">
        <p:scale>
          <a:sx n="87" d="100"/>
          <a:sy n="87" d="100"/>
        </p:scale>
        <p:origin x="725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5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13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jp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4.jp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8.jpe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20.jpe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20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0861" y="2166736"/>
            <a:ext cx="2813885" cy="197961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lete Blanc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0135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lete Blanck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5444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40769"/>
            <a:ext cx="5581038" cy="287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216" y="1939296"/>
            <a:ext cx="3775524" cy="194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8" y="861192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AE222501-70AD-49B2-E54D-4F04D4C202F6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Mayur Padia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1AC34CF1-8662-6BED-5BCC-DA1BCA35ADE5}"/>
              </a:ext>
            </a:extLst>
          </p:cNvPr>
          <p:cNvSpPr txBox="1">
            <a:spLocks/>
          </p:cNvSpPr>
          <p:nvPr userDrawn="1"/>
        </p:nvSpPr>
        <p:spPr>
          <a:xfrm>
            <a:off x="3653367" y="6604000"/>
            <a:ext cx="488526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2301CS622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(UI/UX Designing)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02 – User Research</a:t>
            </a: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0861" y="2166736"/>
            <a:ext cx="2813885" cy="197961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216" y="1939296"/>
            <a:ext cx="3775524" cy="194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41" name="Hexagon 40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  <a:gradFill flip="none" rotWithShape="1">
            <a:gsLst>
              <a:gs pos="10000">
                <a:srgbClr val="273238"/>
              </a:gs>
              <a:gs pos="100000">
                <a:srgbClr val="607D8B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9" name="Picture 58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b="1" dirty="0"/>
              <a:t>Computer Graphics 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(CG)</a:t>
            </a:r>
          </a:p>
          <a:p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3150712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40769"/>
            <a:ext cx="5581038" cy="287080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sp>
        <p:nvSpPr>
          <p:cNvPr id="39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472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41" name="Hexagon 40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  <a:gradFill flip="none" rotWithShape="1">
            <a:gsLst>
              <a:gs pos="10000">
                <a:srgbClr val="0E47A1"/>
              </a:gs>
              <a:gs pos="100000">
                <a:srgbClr val="03A9F5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9" name="Picture 58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b="1" dirty="0"/>
              <a:t>Computer Graphics 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(CG)</a:t>
            </a:r>
          </a:p>
          <a:p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3150712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40769"/>
            <a:ext cx="5581038" cy="287080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800" b="1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sp>
        <p:nvSpPr>
          <p:cNvPr id="39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1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Mayur Padia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653367" y="6604000"/>
            <a:ext cx="488526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2301CS622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(UI/UX Designing)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02 – User Research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684288" y="6047527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2" y="863445"/>
            <a:ext cx="11953729" cy="5586782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68688" y="6043182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B7405E38-7235-F72B-10D4-B641F5CD30A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Mayur Padia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4C5AA55-C66C-68EF-7557-BD04207E5022}"/>
              </a:ext>
            </a:extLst>
          </p:cNvPr>
          <p:cNvSpPr txBox="1">
            <a:spLocks/>
          </p:cNvSpPr>
          <p:nvPr userDrawn="1"/>
        </p:nvSpPr>
        <p:spPr>
          <a:xfrm>
            <a:off x="3653367" y="6604000"/>
            <a:ext cx="488526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2301CS622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(UI/UX Designing)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02 – User Research</a:t>
            </a: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57" y="5664170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684288" y="193927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949837-8952-4BE0-DD16-DB9B00266D76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Mayur Padia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E23748-16C2-6E30-B45F-BE695AAB237E}"/>
              </a:ext>
            </a:extLst>
          </p:cNvPr>
          <p:cNvSpPr txBox="1">
            <a:spLocks/>
          </p:cNvSpPr>
          <p:nvPr userDrawn="1"/>
        </p:nvSpPr>
        <p:spPr>
          <a:xfrm>
            <a:off x="3653367" y="6604000"/>
            <a:ext cx="488526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2301CS622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(UI/UX Designing)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02 – User Research</a:t>
            </a:r>
          </a:p>
        </p:txBody>
      </p: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684288" y="5992307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49F237-89CC-E5D2-55B0-9F4BEB952328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Mayur Padia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0EB2F-C8EB-9AC9-0DE3-6BD893FE8797}"/>
              </a:ext>
            </a:extLst>
          </p:cNvPr>
          <p:cNvSpPr txBox="1">
            <a:spLocks/>
          </p:cNvSpPr>
          <p:nvPr userDrawn="1"/>
        </p:nvSpPr>
        <p:spPr>
          <a:xfrm>
            <a:off x="3653367" y="6604000"/>
            <a:ext cx="488526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2301CS622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(UI/UX Designing)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02 – User Research</a:t>
            </a: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68688" y="6051030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31F0A-A72F-7922-4010-C2875E8EA5D7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Mayur Padia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B9EA94-12A3-E8B2-56D6-2FA7FE9357AE}"/>
              </a:ext>
            </a:extLst>
          </p:cNvPr>
          <p:cNvSpPr txBox="1">
            <a:spLocks/>
          </p:cNvSpPr>
          <p:nvPr userDrawn="1"/>
        </p:nvSpPr>
        <p:spPr>
          <a:xfrm>
            <a:off x="3653367" y="6604000"/>
            <a:ext cx="488526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2301CS622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(UI/UX Designing)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02 – User Research</a:t>
            </a:r>
          </a:p>
        </p:txBody>
      </p: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97" r:id="rId11"/>
    <p:sldLayoutId id="2147483698" r:id="rId12"/>
    <p:sldLayoutId id="2147483674" r:id="rId13"/>
    <p:sldLayoutId id="2147483676" r:id="rId14"/>
    <p:sldLayoutId id="2147483677" r:id="rId15"/>
    <p:sldLayoutId id="2147483678" r:id="rId16"/>
    <p:sldLayoutId id="2147483679" r:id="rId17"/>
    <p:sldLayoutId id="2147483681" r:id="rId18"/>
    <p:sldLayoutId id="2147483683" r:id="rId19"/>
    <p:sldLayoutId id="2147483682" r:id="rId20"/>
    <p:sldLayoutId id="2147483684" r:id="rId21"/>
    <p:sldLayoutId id="2147483685" r:id="rId22"/>
    <p:sldLayoutId id="2147483686" r:id="rId23"/>
    <p:sldLayoutId id="2147483693" r:id="rId24"/>
    <p:sldLayoutId id="2147483696" r:id="rId25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7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3.sv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3.sv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uxcam.com/blog/ux-statistics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7" Type="http://schemas.openxmlformats.org/officeDocument/2006/relationships/image" Target="../media/image27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3.sv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27.sv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3.sv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2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3.sv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27.sv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3.sv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62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Unit-02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User Research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137D2E-F7D0-465C-8541-F4CFBBD673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mayur.padia@darshan.ac.in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7C5C63-5136-498D-B5D5-B1F6385ED3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99255 15118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4FACC96-BA70-4FDA-AB13-3B133AD498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4258322" cy="353884"/>
          </a:xfrm>
        </p:spPr>
        <p:txBody>
          <a:bodyPr/>
          <a:lstStyle/>
          <a:p>
            <a:r>
              <a:rPr lang="en-IN" dirty="0"/>
              <a:t>Department of Computer Science &amp; Engineering 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3A79D48-3C85-46E3-9CAE-59240F299A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Prof. Mayur Padia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62CA4D6-180D-44EB-978C-EAE6FB447D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dirty="0"/>
              <a:t>UI/UX Designing (UI/UX) </a:t>
            </a:r>
          </a:p>
          <a:p>
            <a:r>
              <a:rPr lang="en-IN" dirty="0"/>
              <a:t>DU # </a:t>
            </a:r>
            <a:r>
              <a:rPr lang="en-US" dirty="0"/>
              <a:t>2301CS622</a:t>
            </a:r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43652001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32814-D5B7-E740-A6D4-0339E5EFD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User Research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1BB9-79FB-33AE-2290-E18E53E44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Post-launch Research</a:t>
            </a:r>
          </a:p>
          <a:p>
            <a:r>
              <a:rPr lang="en-US" dirty="0"/>
              <a:t>It can occur </a:t>
            </a:r>
            <a:r>
              <a:rPr lang="en-US" b="1" dirty="0"/>
              <a:t>after launch</a:t>
            </a:r>
            <a:r>
              <a:rPr lang="en-US" dirty="0"/>
              <a:t>. </a:t>
            </a:r>
          </a:p>
          <a:p>
            <a:r>
              <a:rPr lang="en-US" dirty="0"/>
              <a:t>Post-launch research can be used to </a:t>
            </a:r>
            <a:r>
              <a:rPr lang="en-US" b="1" dirty="0"/>
              <a:t>evaluate how well </a:t>
            </a:r>
            <a:r>
              <a:rPr lang="en-US" dirty="0"/>
              <a:t>a launch </a:t>
            </a:r>
            <a:r>
              <a:rPr lang="en-US" b="1" dirty="0"/>
              <a:t>feature </a:t>
            </a:r>
            <a:r>
              <a:rPr lang="en-US" dirty="0"/>
              <a:t>is </a:t>
            </a:r>
            <a:r>
              <a:rPr lang="en-US" b="1" dirty="0"/>
              <a:t>meeting the needs </a:t>
            </a:r>
            <a:r>
              <a:rPr lang="en-US" dirty="0"/>
              <a:t>of users. </a:t>
            </a:r>
          </a:p>
          <a:p>
            <a:r>
              <a:rPr lang="en-US" dirty="0"/>
              <a:t>Question we need to ask</a:t>
            </a:r>
          </a:p>
          <a:p>
            <a:pPr lvl="1"/>
            <a:r>
              <a:rPr lang="en-US" dirty="0"/>
              <a:t>Did we succeed?</a:t>
            </a:r>
          </a:p>
          <a:p>
            <a:r>
              <a:rPr lang="en-US" dirty="0"/>
              <a:t>Here, the goal is to understand </a:t>
            </a:r>
            <a:r>
              <a:rPr lang="en-US" b="1" dirty="0"/>
              <a:t>how users experienced </a:t>
            </a:r>
            <a:r>
              <a:rPr lang="en-US" dirty="0"/>
              <a:t>the product and whether </a:t>
            </a:r>
            <a:r>
              <a:rPr lang="en-US" b="1" dirty="0"/>
              <a:t>it was a good</a:t>
            </a:r>
            <a:r>
              <a:rPr lang="en-US" dirty="0"/>
              <a:t> or </a:t>
            </a:r>
            <a:r>
              <a:rPr lang="en-US" b="1" dirty="0"/>
              <a:t>poor </a:t>
            </a:r>
            <a:r>
              <a:rPr lang="en-US" dirty="0"/>
              <a:t>user </a:t>
            </a:r>
            <a:r>
              <a:rPr lang="en-US" b="1" dirty="0"/>
              <a:t>experience</a:t>
            </a:r>
            <a:r>
              <a:rPr lang="en-US" dirty="0"/>
              <a:t>.</a:t>
            </a:r>
          </a:p>
          <a:p>
            <a:r>
              <a:rPr lang="en-US" dirty="0"/>
              <a:t>You might also want to </a:t>
            </a:r>
            <a:r>
              <a:rPr lang="en-US" b="1" dirty="0"/>
              <a:t>check your product's performance </a:t>
            </a:r>
            <a:r>
              <a:rPr lang="en-US" dirty="0"/>
              <a:t>against the </a:t>
            </a:r>
            <a:r>
              <a:rPr lang="en-US" b="1" dirty="0"/>
              <a:t>competition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03420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AFD05-DBB1-9915-8340-537EBACB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UX Researcher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70F15-1EA8-40B1-8FD9-A9E1F90ED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Empathy</a:t>
            </a:r>
            <a:r>
              <a:rPr lang="en-IN" dirty="0"/>
              <a:t>: able to understand someone else’s feeling or thoughts in a situation</a:t>
            </a:r>
          </a:p>
          <a:p>
            <a:r>
              <a:rPr lang="en-IN" b="1" dirty="0"/>
              <a:t>Pragmatism</a:t>
            </a:r>
            <a:r>
              <a:rPr lang="en-IN" dirty="0"/>
              <a:t>: focused on reaching goals</a:t>
            </a:r>
          </a:p>
          <a:p>
            <a:r>
              <a:rPr lang="en-IN" b="1" dirty="0"/>
              <a:t>Collaboration</a:t>
            </a:r>
            <a:r>
              <a:rPr lang="en-IN" dirty="0"/>
              <a:t>: can work with a range of people, personalities, and work styles</a:t>
            </a:r>
          </a:p>
        </p:txBody>
      </p:sp>
    </p:spTree>
    <p:extLst>
      <p:ext uri="{BB962C8B-B14F-4D97-AF65-F5344CB8AC3E}">
        <p14:creationId xmlns:p14="http://schemas.microsoft.com/office/powerpoint/2010/main" val="5269296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D96EA-8358-82B2-53E7-0CBCDD691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Research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A461F-D844-9513-6ADC-C35308733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Based on who conducts the research</a:t>
            </a:r>
          </a:p>
          <a:p>
            <a:pPr lvl="1"/>
            <a:r>
              <a:rPr lang="en-IN" b="1" dirty="0"/>
              <a:t>Primary research </a:t>
            </a:r>
            <a:r>
              <a:rPr lang="en-IN" dirty="0"/>
              <a:t>is the one you conduct yourself by </a:t>
            </a:r>
            <a:r>
              <a:rPr lang="en-IN" b="1" dirty="0"/>
              <a:t>interviewing the user</a:t>
            </a:r>
            <a:r>
              <a:rPr lang="en-IN" dirty="0"/>
              <a:t>, or through </a:t>
            </a:r>
            <a:r>
              <a:rPr lang="en-IN" b="1" dirty="0"/>
              <a:t>usability study</a:t>
            </a:r>
          </a:p>
          <a:p>
            <a:pPr lvl="1"/>
            <a:r>
              <a:rPr lang="en-IN" b="1" dirty="0"/>
              <a:t>Secondary research</a:t>
            </a:r>
            <a:r>
              <a:rPr lang="en-IN" dirty="0"/>
              <a:t> uses information someone else has put together, i.e. from </a:t>
            </a:r>
            <a:r>
              <a:rPr lang="en-IN" b="1" dirty="0"/>
              <a:t>book</a:t>
            </a:r>
            <a:r>
              <a:rPr lang="en-IN" dirty="0"/>
              <a:t>, </a:t>
            </a:r>
            <a:r>
              <a:rPr lang="en-IN" b="1" dirty="0"/>
              <a:t>article </a:t>
            </a:r>
            <a:r>
              <a:rPr lang="en-IN" dirty="0"/>
              <a:t>or </a:t>
            </a:r>
            <a:r>
              <a:rPr lang="en-IN" b="1" dirty="0"/>
              <a:t>journals</a:t>
            </a:r>
          </a:p>
          <a:p>
            <a:r>
              <a:rPr lang="en-IN" b="1" dirty="0"/>
              <a:t>Based on types of data collected</a:t>
            </a:r>
          </a:p>
          <a:p>
            <a:pPr lvl="1"/>
            <a:r>
              <a:rPr lang="en-IN" dirty="0"/>
              <a:t>Data can be collected through </a:t>
            </a:r>
            <a:r>
              <a:rPr lang="en-IN" b="1" dirty="0"/>
              <a:t>qualitative </a:t>
            </a:r>
            <a:r>
              <a:rPr lang="en-IN" dirty="0"/>
              <a:t>or </a:t>
            </a:r>
            <a:r>
              <a:rPr lang="en-IN" b="1" dirty="0"/>
              <a:t>quantitative </a:t>
            </a:r>
            <a:r>
              <a:rPr lang="en-IN" dirty="0"/>
              <a:t>research</a:t>
            </a:r>
          </a:p>
          <a:p>
            <a:r>
              <a:rPr lang="en-IN" b="1" dirty="0">
                <a:solidFill>
                  <a:srgbClr val="C00000"/>
                </a:solidFill>
              </a:rPr>
              <a:t>Quantitative research </a:t>
            </a:r>
            <a:r>
              <a:rPr lang="en-IN" dirty="0"/>
              <a:t>focuses on </a:t>
            </a:r>
            <a:r>
              <a:rPr lang="en-IN" b="1" dirty="0"/>
              <a:t>data </a:t>
            </a:r>
            <a:r>
              <a:rPr lang="en-IN" dirty="0"/>
              <a:t>that can be </a:t>
            </a:r>
            <a:r>
              <a:rPr lang="en-IN" b="1" dirty="0"/>
              <a:t>gathered by counting </a:t>
            </a:r>
            <a:r>
              <a:rPr lang="en-IN" dirty="0"/>
              <a:t>or </a:t>
            </a:r>
            <a:r>
              <a:rPr lang="en-IN" b="1" dirty="0"/>
              <a:t>measuring</a:t>
            </a:r>
          </a:p>
          <a:p>
            <a:pPr lvl="1"/>
            <a:r>
              <a:rPr lang="en-IN" dirty="0"/>
              <a:t>It is often based on </a:t>
            </a:r>
            <a:r>
              <a:rPr lang="en-IN" b="1" dirty="0"/>
              <a:t>surveys </a:t>
            </a:r>
            <a:r>
              <a:rPr lang="en-IN" dirty="0"/>
              <a:t>of large group of people using </a:t>
            </a:r>
            <a:r>
              <a:rPr lang="en-IN" b="1" dirty="0"/>
              <a:t>numerical answers</a:t>
            </a:r>
          </a:p>
          <a:p>
            <a:pPr lvl="1"/>
            <a:r>
              <a:rPr lang="en-IN" dirty="0"/>
              <a:t>It answers questions like;</a:t>
            </a:r>
          </a:p>
          <a:p>
            <a:pPr lvl="2"/>
            <a:r>
              <a:rPr lang="en-IN" dirty="0"/>
              <a:t>How many?</a:t>
            </a:r>
          </a:p>
          <a:p>
            <a:pPr lvl="2"/>
            <a:r>
              <a:rPr lang="en-IN" dirty="0"/>
              <a:t>How much?</a:t>
            </a:r>
          </a:p>
          <a:p>
            <a:pPr lvl="1"/>
            <a:r>
              <a:rPr lang="en-IN" dirty="0"/>
              <a:t>If you want to know how majority of the users are feeling for your product than use quantitative research method.</a:t>
            </a:r>
          </a:p>
          <a:p>
            <a:r>
              <a:rPr lang="en-IN" b="1" dirty="0">
                <a:solidFill>
                  <a:srgbClr val="C00000"/>
                </a:solidFill>
              </a:rPr>
              <a:t>Qualitative research </a:t>
            </a:r>
            <a:r>
              <a:rPr lang="en-IN" dirty="0"/>
              <a:t>focuses on </a:t>
            </a:r>
            <a:r>
              <a:rPr lang="en-IN" b="1" dirty="0"/>
              <a:t>why </a:t>
            </a:r>
            <a:r>
              <a:rPr lang="en-IN" dirty="0"/>
              <a:t>and </a:t>
            </a:r>
            <a:r>
              <a:rPr lang="en-IN" b="1" dirty="0"/>
              <a:t>how </a:t>
            </a:r>
            <a:r>
              <a:rPr lang="en-IN" dirty="0"/>
              <a:t>things happen</a:t>
            </a:r>
          </a:p>
          <a:p>
            <a:pPr lvl="1"/>
            <a:r>
              <a:rPr lang="en-IN" dirty="0"/>
              <a:t>It is based on interviews with smaller number of people and understand their needs in greater details</a:t>
            </a:r>
          </a:p>
          <a:p>
            <a:pPr lvl="1"/>
            <a:r>
              <a:rPr lang="en-IN" dirty="0"/>
              <a:t>It answers questions like; why or how did this happen?</a:t>
            </a:r>
          </a:p>
          <a:p>
            <a:pPr lvl="1"/>
            <a:r>
              <a:rPr lang="en-IN" dirty="0"/>
              <a:t>If you want to know why user has bad experience with your product and want to improve use it.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8665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755E1-4ED8-AF0C-B27C-6D5FC7DE9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CCF86-AD31-FB11-C74E-ED6CAFBCA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Gathering Methods and Sources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64236-651F-D6EC-A561-388EE928E6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Section - 2</a:t>
            </a:r>
          </a:p>
        </p:txBody>
      </p:sp>
    </p:spTree>
    <p:extLst>
      <p:ext uri="{BB962C8B-B14F-4D97-AF65-F5344CB8AC3E}">
        <p14:creationId xmlns:p14="http://schemas.microsoft.com/office/powerpoint/2010/main" val="320508670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6A419-8D9D-B5B4-9B6D-41FAAF761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C851D-5B3C-1C66-DAA1-02C793C70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Research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C50AC-6EFB-1D6A-6BC8-9713430CD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Design review</a:t>
            </a:r>
            <a:r>
              <a:rPr lang="en-US" dirty="0"/>
              <a:t>: A </a:t>
            </a:r>
            <a:r>
              <a:rPr lang="en-US" b="1" dirty="0"/>
              <a:t>usability-inspection method</a:t>
            </a:r>
            <a:r>
              <a:rPr lang="en-US" dirty="0"/>
              <a:t> in which (usually) one reviewer examines a design to identify usability problems.</a:t>
            </a:r>
          </a:p>
          <a:p>
            <a:r>
              <a:rPr lang="en-US" dirty="0"/>
              <a:t>Common types of design reviews include:</a:t>
            </a:r>
          </a:p>
          <a:p>
            <a:pPr lvl="1"/>
            <a:r>
              <a:rPr lang="en-US" b="1" dirty="0"/>
              <a:t>Heuristic evaluation</a:t>
            </a:r>
            <a:r>
              <a:rPr lang="en-US" dirty="0"/>
              <a:t>: a type of design review in which the design is evaluated for compliance with a set of heuristics such as </a:t>
            </a:r>
            <a:r>
              <a:rPr lang="en-US" b="1" dirty="0"/>
              <a:t>Jakob Nielsen’s 10 Usability Heuristics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Standalone design critique</a:t>
            </a:r>
            <a:r>
              <a:rPr lang="en-US" dirty="0"/>
              <a:t>: a design review in which an </a:t>
            </a:r>
            <a:r>
              <a:rPr lang="en-US" b="1" dirty="0"/>
              <a:t>in-progress design is analyzed </a:t>
            </a:r>
            <a:r>
              <a:rPr lang="en-US" dirty="0"/>
              <a:t>(usually as a group conversation) to determine </a:t>
            </a:r>
            <a:r>
              <a:rPr lang="en-US" b="1" dirty="0"/>
              <a:t>whether it meets its objectives</a:t>
            </a:r>
            <a:r>
              <a:rPr lang="en-US" dirty="0"/>
              <a:t> and provides a good experience.</a:t>
            </a:r>
          </a:p>
          <a:p>
            <a:pPr lvl="1"/>
            <a:r>
              <a:rPr lang="en-US" b="1" dirty="0"/>
              <a:t>Expert review</a:t>
            </a:r>
            <a:r>
              <a:rPr lang="en-US" dirty="0"/>
              <a:t>: a design review in which a UX expert inspects a system (such as a website or application, or a section therein) to check for possible usability issues.</a:t>
            </a:r>
          </a:p>
          <a:p>
            <a:r>
              <a:rPr lang="en-US" b="1" dirty="0">
                <a:solidFill>
                  <a:srgbClr val="C00000"/>
                </a:solidFill>
              </a:rPr>
              <a:t>Expert reviews</a:t>
            </a:r>
            <a:r>
              <a:rPr lang="en-US" dirty="0"/>
              <a:t> involve the </a:t>
            </a:r>
            <a:r>
              <a:rPr lang="en-US" b="1" dirty="0"/>
              <a:t>analysis </a:t>
            </a:r>
            <a:r>
              <a:rPr lang="en-US" dirty="0"/>
              <a:t>of a design by a </a:t>
            </a:r>
            <a:r>
              <a:rPr lang="en-US" b="1" dirty="0"/>
              <a:t>UX expert </a:t>
            </a:r>
            <a:r>
              <a:rPr lang="en-US" dirty="0"/>
              <a:t>with the goal of </a:t>
            </a:r>
            <a:r>
              <a:rPr lang="en-US" b="1" dirty="0"/>
              <a:t>identifying usability problems </a:t>
            </a:r>
            <a:r>
              <a:rPr lang="en-US" dirty="0"/>
              <a:t>and strengths.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15779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8CB8-03C5-6D50-9038-C20AB3F97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Research Methods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A2DB25-FB47-7768-F1FD-1F55E966F396}"/>
              </a:ext>
            </a:extLst>
          </p:cNvPr>
          <p:cNvSpPr txBox="1">
            <a:spLocks/>
          </p:cNvSpPr>
          <p:nvPr/>
        </p:nvSpPr>
        <p:spPr>
          <a:xfrm>
            <a:off x="131179" y="868600"/>
            <a:ext cx="11929641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C00000"/>
                </a:solidFill>
              </a:rPr>
              <a:t>Interviews</a:t>
            </a:r>
          </a:p>
          <a:p>
            <a:r>
              <a:rPr lang="en-US" dirty="0"/>
              <a:t>A research method used to </a:t>
            </a:r>
            <a:r>
              <a:rPr lang="en-US" b="1" dirty="0"/>
              <a:t>collect in-depth information</a:t>
            </a:r>
            <a:r>
              <a:rPr lang="en-US" dirty="0"/>
              <a:t> on </a:t>
            </a:r>
            <a:r>
              <a:rPr lang="en-US" b="1" dirty="0"/>
              <a:t>people's</a:t>
            </a:r>
            <a:r>
              <a:rPr lang="en-US" dirty="0"/>
              <a:t> </a:t>
            </a:r>
            <a:r>
              <a:rPr lang="en-US" b="1" dirty="0"/>
              <a:t>opinions</a:t>
            </a:r>
            <a:r>
              <a:rPr lang="en-US" dirty="0"/>
              <a:t>, </a:t>
            </a:r>
            <a:r>
              <a:rPr lang="en-US" b="1" dirty="0"/>
              <a:t>thoughts</a:t>
            </a:r>
            <a:r>
              <a:rPr lang="en-US" dirty="0"/>
              <a:t>, </a:t>
            </a:r>
            <a:r>
              <a:rPr lang="en-US" b="1" dirty="0"/>
              <a:t>experiences</a:t>
            </a:r>
            <a:r>
              <a:rPr lang="en-US" dirty="0"/>
              <a:t>, and </a:t>
            </a:r>
            <a:r>
              <a:rPr lang="en-US" b="1" dirty="0"/>
              <a:t>feelings</a:t>
            </a:r>
            <a:r>
              <a:rPr lang="en-US" dirty="0"/>
              <a:t>. </a:t>
            </a:r>
          </a:p>
          <a:p>
            <a:r>
              <a:rPr lang="en-US" dirty="0"/>
              <a:t>You’ll often conduct </a:t>
            </a:r>
            <a:r>
              <a:rPr lang="en-US" b="1" dirty="0"/>
              <a:t>interviews</a:t>
            </a:r>
            <a:r>
              <a:rPr lang="en-US" dirty="0"/>
              <a:t> of your </a:t>
            </a:r>
            <a:r>
              <a:rPr lang="en-US" b="1" dirty="0"/>
              <a:t>target users</a:t>
            </a:r>
            <a:r>
              <a:rPr lang="en-US" dirty="0"/>
              <a:t> themselves.</a:t>
            </a:r>
          </a:p>
          <a:p>
            <a:r>
              <a:rPr lang="en-US" dirty="0"/>
              <a:t>Ask open ended questions like;</a:t>
            </a:r>
          </a:p>
          <a:p>
            <a:pPr lvl="1"/>
            <a:r>
              <a:rPr lang="en-US" dirty="0"/>
              <a:t>How would you rate your experience using the app on a scale of 1-10?</a:t>
            </a:r>
          </a:p>
          <a:p>
            <a:pPr lvl="1"/>
            <a:r>
              <a:rPr lang="en-US" dirty="0"/>
              <a:t>How was your experience using the app?</a:t>
            </a:r>
          </a:p>
          <a:p>
            <a:r>
              <a:rPr lang="en-IN" dirty="0"/>
              <a:t>A </a:t>
            </a:r>
            <a:r>
              <a:rPr lang="en-IN" b="1" i="1" dirty="0"/>
              <a:t>qualitative research</a:t>
            </a:r>
            <a:r>
              <a:rPr lang="en-IN" dirty="0"/>
              <a:t> method includes </a:t>
            </a:r>
            <a:r>
              <a:rPr lang="en-IN" b="1" dirty="0"/>
              <a:t>open-ended</a:t>
            </a:r>
            <a:r>
              <a:rPr lang="en-IN" dirty="0"/>
              <a:t> questions that require participants to explain their answers by providing more details.  </a:t>
            </a:r>
          </a:p>
          <a:p>
            <a:r>
              <a:rPr lang="en-IN" dirty="0"/>
              <a:t>A </a:t>
            </a:r>
            <a:r>
              <a:rPr lang="en-IN" b="1" i="1" dirty="0"/>
              <a:t>quantitative research</a:t>
            </a:r>
            <a:r>
              <a:rPr lang="en-IN" dirty="0"/>
              <a:t> method includes only </a:t>
            </a:r>
            <a:r>
              <a:rPr lang="en-IN" b="1" dirty="0"/>
              <a:t>close-ended</a:t>
            </a:r>
            <a:r>
              <a:rPr lang="en-IN" dirty="0"/>
              <a:t> questions, like questions that require only “yes”  or “no” responses or set multiple choice questions.</a:t>
            </a:r>
          </a:p>
          <a:p>
            <a:r>
              <a:rPr lang="en-IN" dirty="0"/>
              <a:t>Use when your questions require a detailed response. </a:t>
            </a:r>
          </a:p>
        </p:txBody>
      </p:sp>
    </p:spTree>
    <p:extLst>
      <p:ext uri="{BB962C8B-B14F-4D97-AF65-F5344CB8AC3E}">
        <p14:creationId xmlns:p14="http://schemas.microsoft.com/office/powerpoint/2010/main" val="3606502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8DF0F-E28C-BD88-84FB-08446E73E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1FF90-6DC0-1DD7-8160-9786C01FC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Research Methods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46CDB-8741-429D-DAF5-AADDCCC48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41" y="863444"/>
            <a:ext cx="11929641" cy="5590565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Surveys</a:t>
            </a:r>
          </a:p>
          <a:p>
            <a:r>
              <a:rPr lang="en-IN" dirty="0"/>
              <a:t>Surveys are an activity where </a:t>
            </a:r>
            <a:r>
              <a:rPr lang="en-IN" b="1" dirty="0"/>
              <a:t>many people are asked the same questions </a:t>
            </a:r>
            <a:r>
              <a:rPr lang="en-IN" dirty="0"/>
              <a:t>in order to </a:t>
            </a:r>
            <a:r>
              <a:rPr lang="en-IN" b="1" dirty="0"/>
              <a:t>understand what </a:t>
            </a:r>
            <a:r>
              <a:rPr lang="en-IN" dirty="0"/>
              <a:t>most </a:t>
            </a:r>
            <a:r>
              <a:rPr lang="en-IN" b="1" dirty="0"/>
              <a:t>people think </a:t>
            </a:r>
            <a:r>
              <a:rPr lang="en-IN" dirty="0"/>
              <a:t>about a product. </a:t>
            </a:r>
          </a:p>
          <a:p>
            <a:r>
              <a:rPr lang="en-IN" dirty="0"/>
              <a:t>Usually </a:t>
            </a:r>
            <a:r>
              <a:rPr lang="en-IN" b="1" dirty="0"/>
              <a:t>conducted </a:t>
            </a:r>
            <a:r>
              <a:rPr lang="en-IN" dirty="0"/>
              <a:t>with </a:t>
            </a:r>
            <a:r>
              <a:rPr lang="en-IN" b="1" dirty="0"/>
              <a:t>large number of users</a:t>
            </a:r>
          </a:p>
          <a:p>
            <a:r>
              <a:rPr lang="en-IN" dirty="0"/>
              <a:t>Includes a mix of </a:t>
            </a:r>
            <a:r>
              <a:rPr lang="en-IN" b="1" dirty="0"/>
              <a:t>quantitative</a:t>
            </a:r>
            <a:r>
              <a:rPr lang="en-IN" dirty="0"/>
              <a:t> and </a:t>
            </a:r>
            <a:r>
              <a:rPr lang="en-IN" b="1" dirty="0"/>
              <a:t>qualitative</a:t>
            </a:r>
            <a:r>
              <a:rPr lang="en-IN" dirty="0"/>
              <a:t> </a:t>
            </a:r>
            <a:r>
              <a:rPr lang="en-IN" b="1" dirty="0"/>
              <a:t>questions</a:t>
            </a:r>
            <a:r>
              <a:rPr lang="en-IN" dirty="0"/>
              <a:t>. </a:t>
            </a:r>
          </a:p>
          <a:p>
            <a:r>
              <a:rPr lang="en-IN" b="1" dirty="0"/>
              <a:t>Open-ended questions</a:t>
            </a:r>
            <a:r>
              <a:rPr lang="en-IN" dirty="0"/>
              <a:t> for </a:t>
            </a:r>
            <a:r>
              <a:rPr lang="en-IN" b="1" dirty="0"/>
              <a:t>qualitative research</a:t>
            </a:r>
            <a:r>
              <a:rPr lang="en-IN" dirty="0"/>
              <a:t>, which allow research participants to clarify their survey responses, as well as </a:t>
            </a:r>
            <a:r>
              <a:rPr lang="en-IN" b="1" dirty="0"/>
              <a:t>close-ended questions</a:t>
            </a:r>
            <a:r>
              <a:rPr lang="en-IN" dirty="0"/>
              <a:t> for </a:t>
            </a:r>
            <a:r>
              <a:rPr lang="en-IN" b="1" dirty="0"/>
              <a:t>quantitative research</a:t>
            </a:r>
            <a:r>
              <a:rPr lang="en-IN" dirty="0"/>
              <a:t>, which generate numerical data. </a:t>
            </a:r>
          </a:p>
          <a:p>
            <a:r>
              <a:rPr lang="en-IN" dirty="0"/>
              <a:t>Most useful after you have some </a:t>
            </a:r>
            <a:r>
              <a:rPr lang="en-IN" b="1" dirty="0"/>
              <a:t>initial understanding </a:t>
            </a:r>
            <a:r>
              <a:rPr lang="en-IN" dirty="0"/>
              <a:t>of the </a:t>
            </a:r>
            <a:r>
              <a:rPr lang="en-IN" b="1" dirty="0"/>
              <a:t>users' pain points </a:t>
            </a:r>
            <a:r>
              <a:rPr lang="en-IN" dirty="0"/>
              <a:t>and want to </a:t>
            </a:r>
            <a:r>
              <a:rPr lang="en-IN" b="1" dirty="0"/>
              <a:t>solidify </a:t>
            </a:r>
            <a:r>
              <a:rPr lang="en-IN" dirty="0"/>
              <a:t>that by surveying a larger number of people. </a:t>
            </a:r>
          </a:p>
        </p:txBody>
      </p:sp>
    </p:spTree>
    <p:extLst>
      <p:ext uri="{BB962C8B-B14F-4D97-AF65-F5344CB8AC3E}">
        <p14:creationId xmlns:p14="http://schemas.microsoft.com/office/powerpoint/2010/main" val="675674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88C85-ACB5-EDFB-5E50-F27E159E6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0207C-E208-E192-9268-CB9ED0C92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Research Methods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3C8A1-29C4-B1B8-9380-B0B48520A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41" y="863444"/>
            <a:ext cx="11929641" cy="5590565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Usability Study</a:t>
            </a:r>
          </a:p>
          <a:p>
            <a:r>
              <a:rPr lang="en-US" dirty="0"/>
              <a:t>Usability studies are a technique that </a:t>
            </a:r>
            <a:r>
              <a:rPr lang="en-US" b="1" dirty="0"/>
              <a:t>help us evaluate a product </a:t>
            </a:r>
            <a:r>
              <a:rPr lang="en-US" dirty="0"/>
              <a:t>by </a:t>
            </a:r>
            <a:r>
              <a:rPr lang="en-US" b="1" dirty="0"/>
              <a:t>testing </a:t>
            </a:r>
            <a:r>
              <a:rPr lang="en-US" dirty="0"/>
              <a:t>it on </a:t>
            </a:r>
            <a:r>
              <a:rPr lang="en-US" b="1" dirty="0"/>
              <a:t>users</a:t>
            </a:r>
            <a:r>
              <a:rPr lang="en-US" dirty="0"/>
              <a:t>. </a:t>
            </a:r>
          </a:p>
          <a:p>
            <a:r>
              <a:rPr lang="en-US" dirty="0"/>
              <a:t>It is usually </a:t>
            </a:r>
            <a:r>
              <a:rPr lang="en-US" b="1" dirty="0"/>
              <a:t>conducted in-person</a:t>
            </a:r>
            <a:r>
              <a:rPr lang="en-US" dirty="0"/>
              <a:t>.</a:t>
            </a:r>
          </a:p>
          <a:p>
            <a:r>
              <a:rPr lang="en-US" dirty="0"/>
              <a:t>You can identify </a:t>
            </a:r>
            <a:r>
              <a:rPr lang="en-US" b="1" dirty="0"/>
              <a:t>pain points </a:t>
            </a:r>
            <a:r>
              <a:rPr lang="en-US" dirty="0"/>
              <a:t>that the user experiences with different prototypes, so the </a:t>
            </a:r>
            <a:r>
              <a:rPr lang="en-US" b="1" dirty="0"/>
              <a:t>issues can be fixed </a:t>
            </a:r>
            <a:r>
              <a:rPr lang="en-US" dirty="0"/>
              <a:t>before the final product launches. </a:t>
            </a:r>
          </a:p>
          <a:p>
            <a:r>
              <a:rPr lang="en-US" dirty="0"/>
              <a:t>It focuses on qualitative research during usability studies can </a:t>
            </a:r>
            <a:r>
              <a:rPr lang="en-US" b="1" dirty="0"/>
              <a:t>generate more personal insights </a:t>
            </a:r>
            <a:r>
              <a:rPr lang="en-US" dirty="0"/>
              <a:t>by assessing the </a:t>
            </a:r>
            <a:r>
              <a:rPr lang="en-US" b="1" dirty="0"/>
              <a:t>behavior of users as they experience </a:t>
            </a:r>
            <a:r>
              <a:rPr lang="en-US" dirty="0"/>
              <a:t>the product. </a:t>
            </a:r>
          </a:p>
          <a:p>
            <a:r>
              <a:rPr lang="en-US" dirty="0"/>
              <a:t>Quantitative research can also be used when conducting usability studies to </a:t>
            </a:r>
            <a:r>
              <a:rPr lang="en-US" b="1" dirty="0"/>
              <a:t>understand participants’ impressions </a:t>
            </a:r>
            <a:r>
              <a:rPr lang="en-US" dirty="0"/>
              <a:t>of the product.</a:t>
            </a:r>
          </a:p>
          <a:p>
            <a:r>
              <a:rPr lang="en-US" b="1" dirty="0"/>
              <a:t>Use when</a:t>
            </a:r>
            <a:r>
              <a:rPr lang="en-US" dirty="0"/>
              <a:t>: The usability study data is then </a:t>
            </a:r>
            <a:r>
              <a:rPr lang="en-US" b="1" dirty="0"/>
              <a:t>used to improve the UX </a:t>
            </a:r>
            <a:r>
              <a:rPr lang="en-US" dirty="0"/>
              <a:t>of the design. </a:t>
            </a:r>
          </a:p>
          <a:p>
            <a:r>
              <a:rPr lang="en-US" dirty="0"/>
              <a:t>A post-launch usability study </a:t>
            </a:r>
            <a:r>
              <a:rPr lang="en-US" b="1" dirty="0"/>
              <a:t>might include data like success metrics </a:t>
            </a:r>
            <a:r>
              <a:rPr lang="en-US" dirty="0"/>
              <a:t>and </a:t>
            </a:r>
            <a:r>
              <a:rPr lang="en-US" b="1" dirty="0"/>
              <a:t>key performance indicators </a:t>
            </a:r>
            <a:r>
              <a:rPr lang="en-US" dirty="0"/>
              <a:t>(KPIs)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84351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4EF74F-8383-1CA7-A518-D79AAB8E4389}"/>
              </a:ext>
            </a:extLst>
          </p:cNvPr>
          <p:cNvSpPr txBox="1"/>
          <p:nvPr/>
        </p:nvSpPr>
        <p:spPr>
          <a:xfrm>
            <a:off x="565355" y="2551837"/>
            <a:ext cx="110612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3600" dirty="0">
                <a:effectLst/>
                <a:latin typeface="Lobster" panose="00000500000000000000" pitchFamily="2" charset="0"/>
                <a:ea typeface="Calibri" panose="020F0502020204030204" pitchFamily="34" charset="0"/>
              </a:rPr>
              <a:t>The </a:t>
            </a:r>
            <a:r>
              <a:rPr lang="en-IN" sz="3600" dirty="0">
                <a:solidFill>
                  <a:srgbClr val="FFFF00"/>
                </a:solidFill>
                <a:effectLst/>
                <a:latin typeface="Lobster" panose="00000500000000000000" pitchFamily="2" charset="0"/>
                <a:ea typeface="Calibri" panose="020F0502020204030204" pitchFamily="34" charset="0"/>
              </a:rPr>
              <a:t>KPIs</a:t>
            </a:r>
            <a:r>
              <a:rPr lang="en-IN" sz="3600" dirty="0">
                <a:effectLst/>
                <a:latin typeface="Lobster" panose="00000500000000000000" pitchFamily="2" charset="0"/>
                <a:ea typeface="Calibri" panose="020F0502020204030204" pitchFamily="34" charset="0"/>
              </a:rPr>
              <a:t> for an app or new product launch might include things like </a:t>
            </a:r>
            <a:r>
              <a:rPr lang="en-IN" sz="3600" dirty="0">
                <a:solidFill>
                  <a:srgbClr val="FFFF00"/>
                </a:solidFill>
                <a:effectLst/>
                <a:latin typeface="Lobster" panose="00000500000000000000" pitchFamily="2" charset="0"/>
                <a:ea typeface="Calibri" panose="020F0502020204030204" pitchFamily="34" charset="0"/>
              </a:rPr>
              <a:t>how much time </a:t>
            </a:r>
            <a:r>
              <a:rPr lang="en-IN" sz="3600" dirty="0">
                <a:effectLst/>
                <a:latin typeface="Lobster" panose="00000500000000000000" pitchFamily="2" charset="0"/>
                <a:ea typeface="Calibri" panose="020F0502020204030204" pitchFamily="34" charset="0"/>
              </a:rPr>
              <a:t>the user spent</a:t>
            </a:r>
            <a:r>
              <a:rPr lang="en-IN" sz="3600" dirty="0">
                <a:solidFill>
                  <a:schemeClr val="accent3"/>
                </a:solidFill>
                <a:effectLst/>
                <a:latin typeface="Lobster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IN" sz="3600" dirty="0">
                <a:effectLst/>
                <a:latin typeface="Lobster" panose="00000500000000000000" pitchFamily="2" charset="0"/>
                <a:ea typeface="Calibri" panose="020F0502020204030204" pitchFamily="34" charset="0"/>
              </a:rPr>
              <a:t>on a task or the </a:t>
            </a:r>
            <a:r>
              <a:rPr lang="en-IN" sz="3600" dirty="0">
                <a:solidFill>
                  <a:srgbClr val="FFFF00"/>
                </a:solidFill>
                <a:effectLst/>
                <a:latin typeface="Lobster" panose="00000500000000000000" pitchFamily="2" charset="0"/>
                <a:ea typeface="Calibri" panose="020F0502020204030204" pitchFamily="34" charset="0"/>
              </a:rPr>
              <a:t>number of clicks</a:t>
            </a:r>
            <a:r>
              <a:rPr lang="en-IN" sz="3600" dirty="0">
                <a:effectLst/>
                <a:latin typeface="Lobster" panose="00000500000000000000" pitchFamily="2" charset="0"/>
                <a:ea typeface="Calibri" panose="020F0502020204030204" pitchFamily="34" charset="0"/>
              </a:rPr>
              <a:t> they used to make a purchase. </a:t>
            </a:r>
            <a:endParaRPr lang="en-IN" sz="3600" dirty="0">
              <a:latin typeface="Lobste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88490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B387-7087-51D6-CCF5-E60736226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Email Questionnaire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D4EC0-0116-4A5A-4D43-4DDED924B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email questionnaire is </a:t>
            </a:r>
            <a:r>
              <a:rPr lang="en-US" b="1" dirty="0"/>
              <a:t>a research method </a:t>
            </a:r>
            <a:r>
              <a:rPr lang="en-US" dirty="0"/>
              <a:t>where a set of </a:t>
            </a:r>
            <a:r>
              <a:rPr lang="en-US" b="1" dirty="0"/>
              <a:t>structured questions </a:t>
            </a:r>
            <a:r>
              <a:rPr lang="en-US" dirty="0"/>
              <a:t>is sent to participants via email to </a:t>
            </a:r>
            <a:r>
              <a:rPr lang="en-US" b="1" dirty="0"/>
              <a:t>gather insights </a:t>
            </a:r>
            <a:r>
              <a:rPr lang="en-US" dirty="0"/>
              <a:t>on </a:t>
            </a:r>
            <a:r>
              <a:rPr lang="en-US" b="1" dirty="0"/>
              <a:t>user experience</a:t>
            </a:r>
            <a:r>
              <a:rPr lang="en-US" dirty="0"/>
              <a:t>, </a:t>
            </a:r>
            <a:r>
              <a:rPr lang="en-US" b="1" dirty="0"/>
              <a:t>behaviors</a:t>
            </a:r>
            <a:r>
              <a:rPr lang="en-US" dirty="0"/>
              <a:t>, and </a:t>
            </a:r>
            <a:r>
              <a:rPr lang="en-US" b="1" dirty="0"/>
              <a:t>preferences</a:t>
            </a:r>
            <a:r>
              <a:rPr lang="en-US" dirty="0"/>
              <a:t>.</a:t>
            </a:r>
          </a:p>
          <a:p>
            <a:r>
              <a:rPr lang="en-US" b="1" dirty="0"/>
              <a:t>Key Features</a:t>
            </a:r>
          </a:p>
          <a:p>
            <a:pPr lvl="1"/>
            <a:r>
              <a:rPr lang="en-US" dirty="0"/>
              <a:t>Delivered via </a:t>
            </a:r>
            <a:r>
              <a:rPr lang="en-US" b="1" dirty="0"/>
              <a:t>email</a:t>
            </a:r>
            <a:r>
              <a:rPr lang="en-US" dirty="0"/>
              <a:t> to a targeted audience.</a:t>
            </a:r>
          </a:p>
          <a:p>
            <a:pPr lvl="1"/>
            <a:r>
              <a:rPr lang="en-US" dirty="0"/>
              <a:t>Contains </a:t>
            </a:r>
            <a:r>
              <a:rPr lang="en-US" b="1" dirty="0"/>
              <a:t>open-ended</a:t>
            </a:r>
            <a:r>
              <a:rPr lang="en-US" dirty="0"/>
              <a:t>, or </a:t>
            </a:r>
            <a:r>
              <a:rPr lang="en-US" b="1" dirty="0"/>
              <a:t>closed-ended</a:t>
            </a:r>
            <a:r>
              <a:rPr lang="en-US" dirty="0"/>
              <a:t> questions.</a:t>
            </a:r>
          </a:p>
          <a:p>
            <a:pPr lvl="1"/>
            <a:r>
              <a:rPr lang="en-US" dirty="0"/>
              <a:t>Participants respond at their </a:t>
            </a:r>
            <a:r>
              <a:rPr lang="en-US" b="1" dirty="0"/>
              <a:t>convenience</a:t>
            </a:r>
            <a:r>
              <a:rPr lang="en-US" dirty="0"/>
              <a:t>.</a:t>
            </a:r>
          </a:p>
          <a:p>
            <a:r>
              <a:rPr lang="en-US" b="1" dirty="0"/>
              <a:t>Purpose in UX Research</a:t>
            </a:r>
          </a:p>
          <a:p>
            <a:pPr lvl="1"/>
            <a:r>
              <a:rPr lang="en-US" b="1" dirty="0"/>
              <a:t>Collect feedback </a:t>
            </a:r>
            <a:r>
              <a:rPr lang="en-US" dirty="0"/>
              <a:t>on product </a:t>
            </a:r>
            <a:r>
              <a:rPr lang="en-US" b="1" dirty="0"/>
              <a:t>usability</a:t>
            </a:r>
            <a:r>
              <a:rPr lang="en-US" dirty="0"/>
              <a:t>, </a:t>
            </a:r>
            <a:r>
              <a:rPr lang="en-US" b="1" dirty="0"/>
              <a:t>design</a:t>
            </a:r>
            <a:r>
              <a:rPr lang="en-US" dirty="0"/>
              <a:t>, and </a:t>
            </a:r>
            <a:r>
              <a:rPr lang="en-US" b="1" dirty="0"/>
              <a:t>functionality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Understand </a:t>
            </a:r>
            <a:r>
              <a:rPr lang="en-US" b="1" dirty="0"/>
              <a:t>user needs </a:t>
            </a:r>
            <a:r>
              <a:rPr lang="en-US" dirty="0"/>
              <a:t>and </a:t>
            </a:r>
            <a:r>
              <a:rPr lang="en-US" b="1" dirty="0"/>
              <a:t>expectations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Identify pain points </a:t>
            </a:r>
            <a:r>
              <a:rPr lang="en-US" dirty="0"/>
              <a:t>and areas for improvement.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3984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39752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4" y="731706"/>
            <a:ext cx="546175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Methods of UX research - Qualitative/Quantitative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 Gathering Methods and 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Expert Review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Interviews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Surveys and Email Questionnaire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Observation - Eye Tracking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Clickstream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Focus Group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User Groups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Competitor Analysis</a:t>
            </a:r>
          </a:p>
        </p:txBody>
      </p:sp>
    </p:spTree>
    <p:extLst>
      <p:ext uri="{BB962C8B-B14F-4D97-AF65-F5344CB8AC3E}">
        <p14:creationId xmlns:p14="http://schemas.microsoft.com/office/powerpoint/2010/main" val="24575507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14F3-147B-D535-3A85-236FC8E66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Email Questionnaire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D0B66-5E00-D718-A804-8A96A0BB5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Advantages</a:t>
            </a:r>
          </a:p>
          <a:p>
            <a:pPr lvl="1"/>
            <a:r>
              <a:rPr lang="en-US" b="1" dirty="0"/>
              <a:t>Cost-effective</a:t>
            </a:r>
            <a:r>
              <a:rPr lang="en-US" dirty="0"/>
              <a:t>: Minimal resources required.</a:t>
            </a:r>
          </a:p>
          <a:p>
            <a:pPr lvl="1"/>
            <a:r>
              <a:rPr lang="en-US" b="1" dirty="0"/>
              <a:t>Convenient</a:t>
            </a:r>
            <a:r>
              <a:rPr lang="en-US" dirty="0"/>
              <a:t>: Participants can respond at their own pace.</a:t>
            </a:r>
          </a:p>
          <a:p>
            <a:pPr lvl="1"/>
            <a:r>
              <a:rPr lang="en-US" b="1" dirty="0"/>
              <a:t>Wide Reach</a:t>
            </a:r>
            <a:r>
              <a:rPr lang="en-US" dirty="0"/>
              <a:t>: Easily scalable to diverse user bases.</a:t>
            </a:r>
          </a:p>
          <a:p>
            <a:r>
              <a:rPr lang="en-US" dirty="0"/>
              <a:t>Best practices</a:t>
            </a:r>
          </a:p>
          <a:p>
            <a:pPr lvl="1"/>
            <a:r>
              <a:rPr lang="en-US" b="1" dirty="0"/>
              <a:t>Personalization</a:t>
            </a:r>
            <a:r>
              <a:rPr lang="en-US" dirty="0"/>
              <a:t>: Address recipients by name to </a:t>
            </a:r>
            <a:r>
              <a:rPr lang="en-US" b="1" dirty="0"/>
              <a:t>increase engagement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Clarity</a:t>
            </a:r>
            <a:r>
              <a:rPr lang="en-US" dirty="0"/>
              <a:t>: Keep </a:t>
            </a:r>
            <a:r>
              <a:rPr lang="en-US" b="1" dirty="0"/>
              <a:t>questions concise </a:t>
            </a:r>
            <a:r>
              <a:rPr lang="en-US" dirty="0"/>
              <a:t>and </a:t>
            </a:r>
            <a:r>
              <a:rPr lang="en-US" b="1" dirty="0"/>
              <a:t>straightforward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Structure</a:t>
            </a:r>
            <a:r>
              <a:rPr lang="en-US" dirty="0"/>
              <a:t>: Start with </a:t>
            </a:r>
            <a:r>
              <a:rPr lang="en-US" b="1" dirty="0"/>
              <a:t>general questions</a:t>
            </a:r>
            <a:r>
              <a:rPr lang="en-US" dirty="0"/>
              <a:t>, then </a:t>
            </a:r>
            <a:r>
              <a:rPr lang="en-US" b="1" dirty="0"/>
              <a:t>move to specifics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Mobile-Friendly Design</a:t>
            </a:r>
            <a:r>
              <a:rPr lang="en-US" dirty="0"/>
              <a:t>: Ensure </a:t>
            </a:r>
            <a:r>
              <a:rPr lang="en-US" b="1" dirty="0"/>
              <a:t>accessibility </a:t>
            </a:r>
            <a:r>
              <a:rPr lang="en-US" dirty="0"/>
              <a:t>across devices.</a:t>
            </a:r>
          </a:p>
          <a:p>
            <a:pPr lvl="1"/>
            <a:r>
              <a:rPr lang="en-US" b="1" dirty="0"/>
              <a:t>Follow-Up</a:t>
            </a:r>
            <a:r>
              <a:rPr lang="en-US" dirty="0"/>
              <a:t>: Send </a:t>
            </a:r>
            <a:r>
              <a:rPr lang="en-US" b="1" dirty="0"/>
              <a:t>reminders to improve </a:t>
            </a:r>
            <a:r>
              <a:rPr lang="en-US" dirty="0"/>
              <a:t>response </a:t>
            </a:r>
            <a:r>
              <a:rPr lang="en-US" b="1" dirty="0"/>
              <a:t>rates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82136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DF428-4DFB-E5D8-E72E-5DD6CF2E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Email Questionnaire (contd.)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85CAC12-620C-57AA-4766-C0DE3799280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1763" y="863600"/>
          <a:ext cx="11928472" cy="4770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82118">
                  <a:extLst>
                    <a:ext uri="{9D8B030D-6E8A-4147-A177-3AD203B41FA5}">
                      <a16:colId xmlns:a16="http://schemas.microsoft.com/office/drawing/2014/main" val="3048396138"/>
                    </a:ext>
                  </a:extLst>
                </a:gridCol>
                <a:gridCol w="2982118">
                  <a:extLst>
                    <a:ext uri="{9D8B030D-6E8A-4147-A177-3AD203B41FA5}">
                      <a16:colId xmlns:a16="http://schemas.microsoft.com/office/drawing/2014/main" val="1167632365"/>
                    </a:ext>
                  </a:extLst>
                </a:gridCol>
                <a:gridCol w="2982118">
                  <a:extLst>
                    <a:ext uri="{9D8B030D-6E8A-4147-A177-3AD203B41FA5}">
                      <a16:colId xmlns:a16="http://schemas.microsoft.com/office/drawing/2014/main" val="2762397022"/>
                    </a:ext>
                  </a:extLst>
                </a:gridCol>
                <a:gridCol w="2982118">
                  <a:extLst>
                    <a:ext uri="{9D8B030D-6E8A-4147-A177-3AD203B41FA5}">
                      <a16:colId xmlns:a16="http://schemas.microsoft.com/office/drawing/2014/main" val="425066331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IN" dirty="0"/>
                        <a:t>General Experience Questions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Usability &amp; Navigation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869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How would you describe your overall experience with our product/service?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 a scale of 1-10, how satisfied are you with the product’s ease of use?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Were you able to find what you were looking for easily? 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not, what was challenging?</a:t>
                      </a:r>
                    </a:p>
                    <a:p>
                      <a:r>
                        <a:rPr lang="en-US" dirty="0"/>
                        <a:t>What features do you use most frequently, and why?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289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intuitive is the navigation/menu structure of our product?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81202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IN" b="1" dirty="0"/>
                        <a:t>Feedback on Design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IN" b="1" dirty="0"/>
                        <a:t>User Needs &amp; Improvements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06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How would you rate the visual design of the product?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there anything about the design that you find distracting or unappealing?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additional features or functionalities would you like to see?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What, if anything, would you change to improve your experience?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56621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r>
                        <a:rPr lang="en-IN" b="1" dirty="0"/>
                        <a:t>Wrap-Up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116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Would you recommend this product to others? Why or why not?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827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99012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5945F-F48E-870A-24FA-05BCF8780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6F9EB-9BBE-E270-785B-A0BA39B8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 Heuristics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B3AA6-60C9-8CFD-DADA-BA1389804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Section - 3</a:t>
            </a:r>
          </a:p>
        </p:txBody>
      </p:sp>
    </p:spTree>
    <p:extLst>
      <p:ext uri="{BB962C8B-B14F-4D97-AF65-F5344CB8AC3E}">
        <p14:creationId xmlns:p14="http://schemas.microsoft.com/office/powerpoint/2010/main" val="309467959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032C4-49FB-9E6D-B711-81A7C4A2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10 Usability Heuristics for User Interface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AA583-854E-BA5B-7516-51307C6CA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Visibility of System Status</a:t>
            </a:r>
          </a:p>
          <a:p>
            <a:r>
              <a:rPr lang="en-IN" dirty="0"/>
              <a:t>Match Between the System and the Real World</a:t>
            </a:r>
          </a:p>
          <a:p>
            <a:r>
              <a:rPr lang="en-IN" dirty="0"/>
              <a:t>User Control and Freedom</a:t>
            </a:r>
          </a:p>
          <a:p>
            <a:r>
              <a:rPr lang="en-IN" dirty="0"/>
              <a:t>Consistency and Standards</a:t>
            </a:r>
          </a:p>
          <a:p>
            <a:r>
              <a:rPr lang="en-IN" dirty="0"/>
              <a:t>Error Prevention</a:t>
            </a:r>
          </a:p>
          <a:p>
            <a:r>
              <a:rPr lang="en-IN" dirty="0"/>
              <a:t>Recognition Rather than Recall</a:t>
            </a:r>
          </a:p>
          <a:p>
            <a:r>
              <a:rPr lang="en-IN" dirty="0"/>
              <a:t>Flexibility and Efficiency of Use</a:t>
            </a:r>
          </a:p>
          <a:p>
            <a:r>
              <a:rPr lang="en-IN" dirty="0"/>
              <a:t>Aesthetic and Minimalist Design</a:t>
            </a:r>
          </a:p>
          <a:p>
            <a:r>
              <a:rPr lang="en-IN" dirty="0"/>
              <a:t>Help Users Recognize, Diagnose, and Recover from Errors</a:t>
            </a:r>
          </a:p>
          <a:p>
            <a:r>
              <a:rPr lang="en-IN" dirty="0"/>
              <a:t>Help and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4049717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1540-3DA3-94E5-98F3-9906D7773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Visibility of System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5201A-1C38-1AB6-8CC3-24D6DE0E6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3971" cy="5590565"/>
          </a:xfrm>
        </p:spPr>
        <p:txBody>
          <a:bodyPr/>
          <a:lstStyle/>
          <a:p>
            <a:r>
              <a:rPr lang="en-IN" dirty="0"/>
              <a:t>The design should always </a:t>
            </a:r>
            <a:r>
              <a:rPr lang="en-IN" b="1" dirty="0"/>
              <a:t>keep users informed </a:t>
            </a:r>
            <a:r>
              <a:rPr lang="en-IN" dirty="0"/>
              <a:t>about what is going on, </a:t>
            </a:r>
            <a:r>
              <a:rPr lang="en-IN" b="1" dirty="0"/>
              <a:t>through</a:t>
            </a:r>
            <a:r>
              <a:rPr lang="en-IN" dirty="0"/>
              <a:t> appropriate </a:t>
            </a:r>
            <a:r>
              <a:rPr lang="en-IN" b="1" dirty="0"/>
              <a:t>feedback</a:t>
            </a:r>
            <a:r>
              <a:rPr lang="en-IN" dirty="0"/>
              <a:t> within a reasonable amount of time.</a:t>
            </a:r>
          </a:p>
          <a:p>
            <a:r>
              <a:rPr lang="en-IN" dirty="0"/>
              <a:t>When users know the current system status, </a:t>
            </a:r>
            <a:r>
              <a:rPr lang="en-US" dirty="0"/>
              <a:t>they </a:t>
            </a:r>
            <a:r>
              <a:rPr lang="en-US" b="1" dirty="0"/>
              <a:t>learn the outcome</a:t>
            </a:r>
            <a:r>
              <a:rPr lang="en-US" dirty="0"/>
              <a:t> of their </a:t>
            </a:r>
            <a:r>
              <a:rPr lang="en-US" b="1" dirty="0"/>
              <a:t>prior interactions</a:t>
            </a:r>
            <a:r>
              <a:rPr lang="en-US" dirty="0"/>
              <a:t> and</a:t>
            </a:r>
            <a:r>
              <a:rPr lang="en-US" b="1" dirty="0"/>
              <a:t> determine next steps</a:t>
            </a:r>
            <a:r>
              <a:rPr lang="en-US" dirty="0"/>
              <a:t>. </a:t>
            </a:r>
          </a:p>
          <a:p>
            <a:r>
              <a:rPr lang="en-US" dirty="0"/>
              <a:t>Predictable interactions </a:t>
            </a:r>
            <a:r>
              <a:rPr lang="en-US" b="1" dirty="0"/>
              <a:t>create trust in the product</a:t>
            </a:r>
            <a:r>
              <a:rPr lang="en-US" dirty="0"/>
              <a:t> as well as the brand.</a:t>
            </a:r>
          </a:p>
          <a:p>
            <a:r>
              <a:rPr lang="en-US" b="1" dirty="0"/>
              <a:t>Tips</a:t>
            </a:r>
          </a:p>
          <a:p>
            <a:pPr lvl="1"/>
            <a:r>
              <a:rPr lang="en-US" b="1" dirty="0"/>
              <a:t>Communicate clearly</a:t>
            </a:r>
            <a:r>
              <a:rPr lang="en-US" dirty="0"/>
              <a:t> to users what the system’s state is — no action with consequences to users should be taken without informing them.</a:t>
            </a:r>
          </a:p>
          <a:p>
            <a:pPr lvl="1"/>
            <a:r>
              <a:rPr lang="en-US" dirty="0"/>
              <a:t>Present </a:t>
            </a:r>
            <a:r>
              <a:rPr lang="en-US" b="1" dirty="0"/>
              <a:t>feedback</a:t>
            </a:r>
            <a:r>
              <a:rPr lang="en-US" dirty="0"/>
              <a:t> to the user as </a:t>
            </a:r>
            <a:r>
              <a:rPr lang="en-US" b="1" dirty="0"/>
              <a:t>quickly as possible </a:t>
            </a:r>
          </a:p>
          <a:p>
            <a:pPr marL="457200" lvl="1" indent="0">
              <a:buNone/>
            </a:pPr>
            <a:r>
              <a:rPr lang="en-US" dirty="0"/>
              <a:t>	(ideally, immediately).</a:t>
            </a:r>
          </a:p>
          <a:p>
            <a:pPr lvl="1"/>
            <a:r>
              <a:rPr lang="en-US" dirty="0"/>
              <a:t>Build trust through </a:t>
            </a:r>
            <a:r>
              <a:rPr lang="en-US" b="1" dirty="0"/>
              <a:t>open and continuous</a:t>
            </a:r>
            <a:r>
              <a:rPr lang="en-US" dirty="0"/>
              <a:t> </a:t>
            </a:r>
            <a:r>
              <a:rPr lang="en-US" b="1" dirty="0"/>
              <a:t>communication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F3EF3-3C45-28CC-2FF7-9F4BC64B5D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6" t="4626" r="22219" b="13855"/>
          <a:stretch/>
        </p:blipFill>
        <p:spPr>
          <a:xfrm>
            <a:off x="7327906" y="3769642"/>
            <a:ext cx="2337986" cy="268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789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51860D-DDAA-A6B3-68CC-BAE771E69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441" y="140775"/>
            <a:ext cx="6012988" cy="55437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ECE688-A870-802F-BE37-D55494A6B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71" y="1000781"/>
            <a:ext cx="5438191" cy="468376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4B8CA65-0A59-C4AE-E9E8-2710F212C15C}"/>
              </a:ext>
            </a:extLst>
          </p:cNvPr>
          <p:cNvGrpSpPr/>
          <p:nvPr/>
        </p:nvGrpSpPr>
        <p:grpSpPr>
          <a:xfrm>
            <a:off x="1802211" y="5904689"/>
            <a:ext cx="2324911" cy="505838"/>
            <a:chOff x="1246589" y="5778230"/>
            <a:chExt cx="2324911" cy="5058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F088EAD-9189-33D2-E0C9-8FC2E61B7CA7}"/>
                </a:ext>
              </a:extLst>
            </p:cNvPr>
            <p:cNvGrpSpPr/>
            <p:nvPr/>
          </p:nvGrpSpPr>
          <p:grpSpPr>
            <a:xfrm>
              <a:off x="1246589" y="5778230"/>
              <a:ext cx="2324911" cy="505838"/>
              <a:chOff x="1391055" y="5379396"/>
              <a:chExt cx="2324911" cy="505838"/>
            </a:xfrm>
            <a:solidFill>
              <a:srgbClr val="00B050"/>
            </a:solidFill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B8B0974-39C1-63CF-E900-88FA036BAA93}"/>
                  </a:ext>
                </a:extLst>
              </p:cNvPr>
              <p:cNvGrpSpPr/>
              <p:nvPr/>
            </p:nvGrpSpPr>
            <p:grpSpPr>
              <a:xfrm>
                <a:off x="1391055" y="5379396"/>
                <a:ext cx="2324911" cy="505838"/>
                <a:chOff x="1391055" y="5379396"/>
                <a:chExt cx="2324911" cy="505838"/>
              </a:xfrm>
              <a:grpFill/>
            </p:grpSpPr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F41DF6E7-9470-3D96-8B14-BFD829A2A93C}"/>
                    </a:ext>
                  </a:extLst>
                </p:cNvPr>
                <p:cNvSpPr/>
                <p:nvPr/>
              </p:nvSpPr>
              <p:spPr>
                <a:xfrm>
                  <a:off x="1391055" y="5476672"/>
                  <a:ext cx="2324911" cy="40856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7B93A50-A30F-D4A6-5B58-4A8DF1D50C22}"/>
                    </a:ext>
                  </a:extLst>
                </p:cNvPr>
                <p:cNvSpPr/>
                <p:nvPr/>
              </p:nvSpPr>
              <p:spPr>
                <a:xfrm>
                  <a:off x="1391055" y="5379396"/>
                  <a:ext cx="2324911" cy="4085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59FE19-5C41-C770-3C82-054EE7A349C3}"/>
                  </a:ext>
                </a:extLst>
              </p:cNvPr>
              <p:cNvSpPr txBox="1"/>
              <p:nvPr/>
            </p:nvSpPr>
            <p:spPr>
              <a:xfrm>
                <a:off x="2516488" y="5408579"/>
                <a:ext cx="5116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Do</a:t>
                </a:r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5" name="Graphic 14" descr="Checkmark with solid fill">
              <a:extLst>
                <a:ext uri="{FF2B5EF4-FFF2-40B4-BE49-F238E27FC236}">
                  <a16:creationId xmlns:a16="http://schemas.microsoft.com/office/drawing/2014/main" id="{F4B3055B-9F66-2F6A-BE28-4061A0FDC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050690" y="5875506"/>
              <a:ext cx="321332" cy="321332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6859DD8-4D0D-6088-CEDD-5649DABF40FC}"/>
              </a:ext>
            </a:extLst>
          </p:cNvPr>
          <p:cNvGrpSpPr/>
          <p:nvPr/>
        </p:nvGrpSpPr>
        <p:grpSpPr>
          <a:xfrm>
            <a:off x="7777479" y="5875506"/>
            <a:ext cx="2324911" cy="505838"/>
            <a:chOff x="1246589" y="5778230"/>
            <a:chExt cx="2324911" cy="50583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04FB69-1B00-2C93-3492-B02D8AEE93AB}"/>
                </a:ext>
              </a:extLst>
            </p:cNvPr>
            <p:cNvGrpSpPr/>
            <p:nvPr/>
          </p:nvGrpSpPr>
          <p:grpSpPr>
            <a:xfrm>
              <a:off x="1246589" y="5778230"/>
              <a:ext cx="2324911" cy="505838"/>
              <a:chOff x="1391055" y="5379396"/>
              <a:chExt cx="2324911" cy="505838"/>
            </a:xfrm>
            <a:solidFill>
              <a:srgbClr val="00B050"/>
            </a:solidFill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EAAA6B3-E23D-B7BC-C8A1-A95B3427A87B}"/>
                  </a:ext>
                </a:extLst>
              </p:cNvPr>
              <p:cNvGrpSpPr/>
              <p:nvPr/>
            </p:nvGrpSpPr>
            <p:grpSpPr>
              <a:xfrm>
                <a:off x="1391055" y="5379396"/>
                <a:ext cx="2324911" cy="505838"/>
                <a:chOff x="1391055" y="5379396"/>
                <a:chExt cx="2324911" cy="505838"/>
              </a:xfrm>
              <a:grpFill/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D773AC80-91D3-19E2-DC2F-056ADFB2116D}"/>
                    </a:ext>
                  </a:extLst>
                </p:cNvPr>
                <p:cNvSpPr/>
                <p:nvPr/>
              </p:nvSpPr>
              <p:spPr>
                <a:xfrm>
                  <a:off x="1391055" y="5476672"/>
                  <a:ext cx="2324911" cy="40856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A21AA87F-A024-E160-D4DC-DB759DB7F834}"/>
                    </a:ext>
                  </a:extLst>
                </p:cNvPr>
                <p:cNvSpPr/>
                <p:nvPr/>
              </p:nvSpPr>
              <p:spPr>
                <a:xfrm>
                  <a:off x="1391055" y="5379396"/>
                  <a:ext cx="2324911" cy="4085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8689BA2-7543-E668-6CF3-90030859921C}"/>
                  </a:ext>
                </a:extLst>
              </p:cNvPr>
              <p:cNvSpPr txBox="1"/>
              <p:nvPr/>
            </p:nvSpPr>
            <p:spPr>
              <a:xfrm>
                <a:off x="2516488" y="5408579"/>
                <a:ext cx="5116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Do</a:t>
                </a:r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2" name="Graphic 21" descr="Checkmark with solid fill">
              <a:extLst>
                <a:ext uri="{FF2B5EF4-FFF2-40B4-BE49-F238E27FC236}">
                  <a16:creationId xmlns:a16="http://schemas.microsoft.com/office/drawing/2014/main" id="{2090F15E-08FD-A93F-6977-D3546E531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050690" y="5875506"/>
              <a:ext cx="321332" cy="321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38625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862E4-FCE6-AB40-5D78-15E594478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A84D4F-5D49-0F13-417F-4330973FB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0"/>
          <a:stretch/>
        </p:blipFill>
        <p:spPr>
          <a:xfrm>
            <a:off x="1869667" y="83010"/>
            <a:ext cx="8436877" cy="562120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828A126-04E8-D048-2403-F2282CF9E99F}"/>
              </a:ext>
            </a:extLst>
          </p:cNvPr>
          <p:cNvGrpSpPr/>
          <p:nvPr/>
        </p:nvGrpSpPr>
        <p:grpSpPr>
          <a:xfrm>
            <a:off x="4933544" y="5885235"/>
            <a:ext cx="2324911" cy="505838"/>
            <a:chOff x="1246589" y="5778230"/>
            <a:chExt cx="2324911" cy="5058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94F81AC-481E-5F05-E5F7-FBAE1B81DD85}"/>
                </a:ext>
              </a:extLst>
            </p:cNvPr>
            <p:cNvGrpSpPr/>
            <p:nvPr/>
          </p:nvGrpSpPr>
          <p:grpSpPr>
            <a:xfrm>
              <a:off x="1246589" y="5778230"/>
              <a:ext cx="2324911" cy="505838"/>
              <a:chOff x="1391055" y="5379396"/>
              <a:chExt cx="2324911" cy="505838"/>
            </a:xfrm>
            <a:solidFill>
              <a:srgbClr val="00B050"/>
            </a:solidFill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3CE3CE6-8115-3A13-7517-61D84F2D98E9}"/>
                  </a:ext>
                </a:extLst>
              </p:cNvPr>
              <p:cNvGrpSpPr/>
              <p:nvPr/>
            </p:nvGrpSpPr>
            <p:grpSpPr>
              <a:xfrm>
                <a:off x="1391055" y="5379396"/>
                <a:ext cx="2324911" cy="505838"/>
                <a:chOff x="1391055" y="5379396"/>
                <a:chExt cx="2324911" cy="505838"/>
              </a:xfrm>
              <a:grpFill/>
            </p:grpSpPr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A2D38EA3-4AB4-A419-BB9A-66910FE968AF}"/>
                    </a:ext>
                  </a:extLst>
                </p:cNvPr>
                <p:cNvSpPr/>
                <p:nvPr/>
              </p:nvSpPr>
              <p:spPr>
                <a:xfrm>
                  <a:off x="1391055" y="5476672"/>
                  <a:ext cx="2324911" cy="40856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8967E03-D8EB-29EF-9CC7-7E35E76D32F4}"/>
                    </a:ext>
                  </a:extLst>
                </p:cNvPr>
                <p:cNvSpPr/>
                <p:nvPr/>
              </p:nvSpPr>
              <p:spPr>
                <a:xfrm>
                  <a:off x="1391055" y="5379396"/>
                  <a:ext cx="2324911" cy="4085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553E6C-2F25-35AA-20D0-3322BB9970F2}"/>
                  </a:ext>
                </a:extLst>
              </p:cNvPr>
              <p:cNvSpPr txBox="1"/>
              <p:nvPr/>
            </p:nvSpPr>
            <p:spPr>
              <a:xfrm>
                <a:off x="2516488" y="5408579"/>
                <a:ext cx="5116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Do</a:t>
                </a:r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5" name="Graphic 4" descr="Checkmark with solid fill">
              <a:extLst>
                <a:ext uri="{FF2B5EF4-FFF2-40B4-BE49-F238E27FC236}">
                  <a16:creationId xmlns:a16="http://schemas.microsoft.com/office/drawing/2014/main" id="{4B36D851-27CC-4603-5E96-068565E4D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2050690" y="5875506"/>
              <a:ext cx="321332" cy="321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6736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6F1AC-46B1-BE2D-BA0D-D6F0810CD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Match Between the System and the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9D9A0-BCE8-DD60-5F8E-CF20390D3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design</a:t>
            </a:r>
            <a:r>
              <a:rPr lang="en-US" b="1" dirty="0"/>
              <a:t> should speak the users' language</a:t>
            </a:r>
            <a:r>
              <a:rPr lang="en-US" dirty="0"/>
              <a:t>. </a:t>
            </a:r>
          </a:p>
          <a:p>
            <a:r>
              <a:rPr lang="en-US" dirty="0"/>
              <a:t>Use </a:t>
            </a:r>
            <a:r>
              <a:rPr lang="en-US" b="1" dirty="0"/>
              <a:t>words</a:t>
            </a:r>
            <a:r>
              <a:rPr lang="en-US" dirty="0"/>
              <a:t>, </a:t>
            </a:r>
            <a:r>
              <a:rPr lang="en-US" b="1" dirty="0"/>
              <a:t>phrases</a:t>
            </a:r>
            <a:r>
              <a:rPr lang="en-US" dirty="0"/>
              <a:t>, and </a:t>
            </a:r>
            <a:r>
              <a:rPr lang="en-US" b="1" dirty="0"/>
              <a:t>concepts</a:t>
            </a:r>
            <a:r>
              <a:rPr lang="en-US" dirty="0"/>
              <a:t> </a:t>
            </a:r>
            <a:r>
              <a:rPr lang="en-US" b="1" dirty="0"/>
              <a:t>familiar to the user</a:t>
            </a:r>
            <a:r>
              <a:rPr lang="en-US" dirty="0"/>
              <a:t>, rather than internal jargon. </a:t>
            </a:r>
          </a:p>
          <a:p>
            <a:r>
              <a:rPr lang="en-US" dirty="0"/>
              <a:t>Follow </a:t>
            </a:r>
            <a:r>
              <a:rPr lang="en-US" b="1" dirty="0"/>
              <a:t>real-world conventions</a:t>
            </a:r>
            <a:r>
              <a:rPr lang="en-US" dirty="0"/>
              <a:t>, making information appear in a </a:t>
            </a:r>
            <a:r>
              <a:rPr lang="en-US" b="1" dirty="0"/>
              <a:t>natural</a:t>
            </a:r>
            <a:r>
              <a:rPr lang="en-US" dirty="0"/>
              <a:t> and </a:t>
            </a:r>
            <a:r>
              <a:rPr lang="en-US" b="1" dirty="0"/>
              <a:t>logical</a:t>
            </a:r>
            <a:r>
              <a:rPr lang="en-US" dirty="0"/>
              <a:t> </a:t>
            </a:r>
            <a:r>
              <a:rPr lang="en-US" b="1" dirty="0"/>
              <a:t>order</a:t>
            </a:r>
            <a:r>
              <a:rPr lang="en-US" dirty="0"/>
              <a:t>.</a:t>
            </a:r>
          </a:p>
          <a:p>
            <a:r>
              <a:rPr lang="en-US" b="1" dirty="0"/>
              <a:t>Terms</a:t>
            </a:r>
            <a:r>
              <a:rPr lang="en-US" dirty="0"/>
              <a:t>, </a:t>
            </a:r>
            <a:r>
              <a:rPr lang="en-US" b="1" dirty="0"/>
              <a:t>concepts</a:t>
            </a:r>
            <a:r>
              <a:rPr lang="en-US" dirty="0"/>
              <a:t>, </a:t>
            </a:r>
            <a:r>
              <a:rPr lang="en-US" b="1" dirty="0"/>
              <a:t>icons</a:t>
            </a:r>
            <a:r>
              <a:rPr lang="en-US" dirty="0"/>
              <a:t>, and </a:t>
            </a:r>
            <a:r>
              <a:rPr lang="en-US" b="1" dirty="0"/>
              <a:t>images</a:t>
            </a:r>
            <a:r>
              <a:rPr lang="en-US" dirty="0"/>
              <a:t> that seem </a:t>
            </a:r>
            <a:r>
              <a:rPr lang="en-US" b="1" dirty="0"/>
              <a:t>perfectly clear to you </a:t>
            </a:r>
            <a:r>
              <a:rPr lang="en-US" dirty="0"/>
              <a:t>and your colleagues </a:t>
            </a:r>
            <a:r>
              <a:rPr lang="en-US" b="1" dirty="0"/>
              <a:t>may</a:t>
            </a:r>
            <a:r>
              <a:rPr lang="en-US" dirty="0"/>
              <a:t> </a:t>
            </a:r>
            <a:r>
              <a:rPr lang="en-US" b="1" dirty="0"/>
              <a:t>be</a:t>
            </a:r>
            <a:r>
              <a:rPr lang="en-US" dirty="0"/>
              <a:t> unfamiliar or </a:t>
            </a:r>
            <a:r>
              <a:rPr lang="en-US" b="1" dirty="0"/>
              <a:t>confusing</a:t>
            </a:r>
            <a:r>
              <a:rPr lang="en-US" dirty="0"/>
              <a:t> to </a:t>
            </a:r>
            <a:r>
              <a:rPr lang="en-US" b="1" dirty="0"/>
              <a:t>your</a:t>
            </a:r>
            <a:r>
              <a:rPr lang="en-US" dirty="0"/>
              <a:t> </a:t>
            </a:r>
            <a:r>
              <a:rPr lang="en-US" b="1" dirty="0"/>
              <a:t>users</a:t>
            </a:r>
            <a:r>
              <a:rPr lang="en-US" dirty="0"/>
              <a:t>.</a:t>
            </a:r>
          </a:p>
          <a:p>
            <a:r>
              <a:rPr lang="en-US" b="1" dirty="0"/>
              <a:t>Tips</a:t>
            </a:r>
          </a:p>
          <a:p>
            <a:pPr lvl="1"/>
            <a:r>
              <a:rPr lang="en-US" dirty="0"/>
              <a:t>Ensure that </a:t>
            </a:r>
            <a:r>
              <a:rPr lang="en-US" b="1" dirty="0"/>
              <a:t>users</a:t>
            </a:r>
            <a:r>
              <a:rPr lang="en-US" dirty="0"/>
              <a:t> can </a:t>
            </a:r>
            <a:r>
              <a:rPr lang="en-US" b="1" dirty="0"/>
              <a:t>understand</a:t>
            </a:r>
            <a:r>
              <a:rPr lang="en-US" dirty="0"/>
              <a:t> </a:t>
            </a:r>
            <a:r>
              <a:rPr lang="en-US" b="1" dirty="0"/>
              <a:t>meaning</a:t>
            </a:r>
            <a:r>
              <a:rPr lang="en-US" dirty="0"/>
              <a:t> without having </a:t>
            </a:r>
          </a:p>
          <a:p>
            <a:pPr marL="457200" lvl="1" indent="0">
              <a:buNone/>
            </a:pPr>
            <a:r>
              <a:rPr lang="en-US" dirty="0"/>
              <a:t>	to go look up a word’s definition.</a:t>
            </a:r>
          </a:p>
          <a:p>
            <a:pPr lvl="1"/>
            <a:r>
              <a:rPr lang="en-US" b="1" dirty="0"/>
              <a:t>Never</a:t>
            </a:r>
            <a:r>
              <a:rPr lang="en-US" dirty="0"/>
              <a:t> </a:t>
            </a:r>
            <a:r>
              <a:rPr lang="en-US" b="1" dirty="0"/>
              <a:t>assume</a:t>
            </a:r>
            <a:r>
              <a:rPr lang="en-US" dirty="0"/>
              <a:t> your understanding of words or concepts </a:t>
            </a:r>
          </a:p>
          <a:p>
            <a:pPr marL="457200" lvl="1" indent="0">
              <a:buNone/>
            </a:pPr>
            <a:r>
              <a:rPr lang="en-US" dirty="0"/>
              <a:t>	will match that of your users.</a:t>
            </a:r>
          </a:p>
          <a:p>
            <a:pPr lvl="1"/>
            <a:r>
              <a:rPr lang="en-US" dirty="0"/>
              <a:t>User research will uncover your users' familiar terminology, </a:t>
            </a:r>
          </a:p>
          <a:p>
            <a:pPr marL="457200" lvl="1" indent="0">
              <a:buNone/>
            </a:pPr>
            <a:r>
              <a:rPr lang="en-US" dirty="0"/>
              <a:t>	as well as their </a:t>
            </a:r>
            <a:r>
              <a:rPr lang="en-US" b="1" dirty="0"/>
              <a:t>mental models </a:t>
            </a:r>
            <a:r>
              <a:rPr lang="en-US" dirty="0"/>
              <a:t>around important concepts.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209AC-D137-F40F-1861-9FA149744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7" t="3704" r="25708" b="14777"/>
          <a:stretch/>
        </p:blipFill>
        <p:spPr>
          <a:xfrm>
            <a:off x="7508240" y="3159144"/>
            <a:ext cx="2814320" cy="329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268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75915-9957-E1F3-88D6-A942AB95E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1290B1-2EC5-F060-857E-C65EC88C5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032" y="1234316"/>
            <a:ext cx="5700168" cy="33978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 descr="Natural Mapping on Headphone Controls">
            <a:extLst>
              <a:ext uri="{FF2B5EF4-FFF2-40B4-BE49-F238E27FC236}">
                <a16:creationId xmlns:a16="http://schemas.microsoft.com/office/drawing/2014/main" id="{9CCCCF06-6354-D737-32C6-8DF6358E0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80" y="243840"/>
            <a:ext cx="2844292" cy="43883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162D3A5-8969-9046-F18B-0B2EC7E1DD6C}"/>
              </a:ext>
            </a:extLst>
          </p:cNvPr>
          <p:cNvGrpSpPr/>
          <p:nvPr/>
        </p:nvGrpSpPr>
        <p:grpSpPr>
          <a:xfrm>
            <a:off x="6339661" y="5038928"/>
            <a:ext cx="2324911" cy="505838"/>
            <a:chOff x="3988340" y="5778230"/>
            <a:chExt cx="2324911" cy="50583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13921A2-134A-025C-E8B6-AF2FBE5ACD1C}"/>
                </a:ext>
              </a:extLst>
            </p:cNvPr>
            <p:cNvGrpSpPr/>
            <p:nvPr/>
          </p:nvGrpSpPr>
          <p:grpSpPr>
            <a:xfrm>
              <a:off x="3988340" y="5778230"/>
              <a:ext cx="2324911" cy="505838"/>
              <a:chOff x="1391055" y="5379396"/>
              <a:chExt cx="2324911" cy="50583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396FD7E-04DE-D7A8-988D-497117EAB02E}"/>
                  </a:ext>
                </a:extLst>
              </p:cNvPr>
              <p:cNvGrpSpPr/>
              <p:nvPr/>
            </p:nvGrpSpPr>
            <p:grpSpPr>
              <a:xfrm>
                <a:off x="1391055" y="5379396"/>
                <a:ext cx="2324911" cy="505838"/>
                <a:chOff x="1391055" y="5379396"/>
                <a:chExt cx="2324911" cy="505838"/>
              </a:xfrm>
            </p:grpSpPr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0FCF769F-D3B8-9DDE-DA04-DE05BBFCE7EA}"/>
                    </a:ext>
                  </a:extLst>
                </p:cNvPr>
                <p:cNvSpPr/>
                <p:nvPr/>
              </p:nvSpPr>
              <p:spPr>
                <a:xfrm>
                  <a:off x="1391055" y="5476672"/>
                  <a:ext cx="2324911" cy="408562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C95BE86-D5F4-F1E3-CAF3-FC6101C3D644}"/>
                    </a:ext>
                  </a:extLst>
                </p:cNvPr>
                <p:cNvSpPr/>
                <p:nvPr/>
              </p:nvSpPr>
              <p:spPr>
                <a:xfrm>
                  <a:off x="1391055" y="5379396"/>
                  <a:ext cx="2324911" cy="40856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0E729D8-3174-8C89-4D2F-92F7ED283C10}"/>
                  </a:ext>
                </a:extLst>
              </p:cNvPr>
              <p:cNvSpPr txBox="1"/>
              <p:nvPr/>
            </p:nvSpPr>
            <p:spPr>
              <a:xfrm>
                <a:off x="2307997" y="5408579"/>
                <a:ext cx="8274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Don’t</a:t>
                </a:r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" name="Graphic 3" descr="Close with solid fill">
              <a:extLst>
                <a:ext uri="{FF2B5EF4-FFF2-40B4-BE49-F238E27FC236}">
                  <a16:creationId xmlns:a16="http://schemas.microsoft.com/office/drawing/2014/main" id="{F8983760-F15F-E11C-B4A2-A4032952D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584882" y="5866392"/>
              <a:ext cx="320400" cy="320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67B5A4-51F5-317B-5420-8F7208E0EFCD}"/>
              </a:ext>
            </a:extLst>
          </p:cNvPr>
          <p:cNvGrpSpPr/>
          <p:nvPr/>
        </p:nvGrpSpPr>
        <p:grpSpPr>
          <a:xfrm>
            <a:off x="963270" y="5038928"/>
            <a:ext cx="2324911" cy="505838"/>
            <a:chOff x="1246589" y="5778230"/>
            <a:chExt cx="2324911" cy="50583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0447A83-7836-CC80-9AB4-110B2C30212D}"/>
                </a:ext>
              </a:extLst>
            </p:cNvPr>
            <p:cNvGrpSpPr/>
            <p:nvPr/>
          </p:nvGrpSpPr>
          <p:grpSpPr>
            <a:xfrm>
              <a:off x="1246589" y="5778230"/>
              <a:ext cx="2324911" cy="505838"/>
              <a:chOff x="1391055" y="5379396"/>
              <a:chExt cx="2324911" cy="505838"/>
            </a:xfrm>
            <a:solidFill>
              <a:srgbClr val="00B050"/>
            </a:solidFill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4AC2DC4-3F7C-B59C-7335-FD0B05E0DBD1}"/>
                  </a:ext>
                </a:extLst>
              </p:cNvPr>
              <p:cNvGrpSpPr/>
              <p:nvPr/>
            </p:nvGrpSpPr>
            <p:grpSpPr>
              <a:xfrm>
                <a:off x="1391055" y="5379396"/>
                <a:ext cx="2324911" cy="505838"/>
                <a:chOff x="1391055" y="5379396"/>
                <a:chExt cx="2324911" cy="505838"/>
              </a:xfrm>
              <a:grpFill/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FD2B23AF-F08B-01A1-DD23-C38890EEB449}"/>
                    </a:ext>
                  </a:extLst>
                </p:cNvPr>
                <p:cNvSpPr/>
                <p:nvPr/>
              </p:nvSpPr>
              <p:spPr>
                <a:xfrm>
                  <a:off x="1391055" y="5476672"/>
                  <a:ext cx="2324911" cy="40856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DE4938C4-9FD5-5097-CF68-9A417C2631B1}"/>
                    </a:ext>
                  </a:extLst>
                </p:cNvPr>
                <p:cNvSpPr/>
                <p:nvPr/>
              </p:nvSpPr>
              <p:spPr>
                <a:xfrm>
                  <a:off x="1391055" y="5379396"/>
                  <a:ext cx="2324911" cy="4085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3F2D92-7CE3-C1D3-3675-C261A2C153E4}"/>
                  </a:ext>
                </a:extLst>
              </p:cNvPr>
              <p:cNvSpPr txBox="1"/>
              <p:nvPr/>
            </p:nvSpPr>
            <p:spPr>
              <a:xfrm>
                <a:off x="2516488" y="5408579"/>
                <a:ext cx="5116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Do</a:t>
                </a:r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2" name="Graphic 11" descr="Checkmark with solid fill">
              <a:extLst>
                <a:ext uri="{FF2B5EF4-FFF2-40B4-BE49-F238E27FC236}">
                  <a16:creationId xmlns:a16="http://schemas.microsoft.com/office/drawing/2014/main" id="{188B11CA-E458-F8D0-F443-1471DFF8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050690" y="5875506"/>
              <a:ext cx="321332" cy="321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88396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A780A-3491-C2DE-11B7-0A5C30151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9" r="17230"/>
          <a:stretch/>
        </p:blipFill>
        <p:spPr>
          <a:xfrm>
            <a:off x="145915" y="465136"/>
            <a:ext cx="4654442" cy="4788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0897A2-84BD-EC08-7A8F-1EB386F21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763" y="248567"/>
            <a:ext cx="6865322" cy="500513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8FDA3F5-EF8F-6C04-2409-98ECBB0210B6}"/>
              </a:ext>
            </a:extLst>
          </p:cNvPr>
          <p:cNvGrpSpPr/>
          <p:nvPr/>
        </p:nvGrpSpPr>
        <p:grpSpPr>
          <a:xfrm>
            <a:off x="6514759" y="5505856"/>
            <a:ext cx="2324911" cy="505838"/>
            <a:chOff x="3988340" y="5778230"/>
            <a:chExt cx="2324911" cy="5058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2C104BF-1814-4C64-95BE-95DD47BDC99D}"/>
                </a:ext>
              </a:extLst>
            </p:cNvPr>
            <p:cNvGrpSpPr/>
            <p:nvPr/>
          </p:nvGrpSpPr>
          <p:grpSpPr>
            <a:xfrm>
              <a:off x="3988340" y="5778230"/>
              <a:ext cx="2324911" cy="505838"/>
              <a:chOff x="1391055" y="5379396"/>
              <a:chExt cx="2324911" cy="50583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5538CCB5-EF07-7E16-37C5-56E18DB72C9B}"/>
                  </a:ext>
                </a:extLst>
              </p:cNvPr>
              <p:cNvGrpSpPr/>
              <p:nvPr/>
            </p:nvGrpSpPr>
            <p:grpSpPr>
              <a:xfrm>
                <a:off x="1391055" y="5379396"/>
                <a:ext cx="2324911" cy="505838"/>
                <a:chOff x="1391055" y="5379396"/>
                <a:chExt cx="2324911" cy="505838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2B60D145-9940-D6B7-B01B-F8B456C493FA}"/>
                    </a:ext>
                  </a:extLst>
                </p:cNvPr>
                <p:cNvSpPr/>
                <p:nvPr/>
              </p:nvSpPr>
              <p:spPr>
                <a:xfrm>
                  <a:off x="1391055" y="5476672"/>
                  <a:ext cx="2324911" cy="408562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6BFBA2D-06A8-CA87-DBA6-8743E94AA334}"/>
                    </a:ext>
                  </a:extLst>
                </p:cNvPr>
                <p:cNvSpPr/>
                <p:nvPr/>
              </p:nvSpPr>
              <p:spPr>
                <a:xfrm>
                  <a:off x="1391055" y="5379396"/>
                  <a:ext cx="2324911" cy="40856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224ABE-5EE3-4BF5-D993-478346F7ADC0}"/>
                  </a:ext>
                </a:extLst>
              </p:cNvPr>
              <p:cNvSpPr txBox="1"/>
              <p:nvPr/>
            </p:nvSpPr>
            <p:spPr>
              <a:xfrm>
                <a:off x="2307997" y="5408579"/>
                <a:ext cx="8274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Don’t</a:t>
                </a:r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6" name="Graphic 5" descr="Close with solid fill">
              <a:extLst>
                <a:ext uri="{FF2B5EF4-FFF2-40B4-BE49-F238E27FC236}">
                  <a16:creationId xmlns:a16="http://schemas.microsoft.com/office/drawing/2014/main" id="{DDE64CAF-F62B-1CAC-9A6A-4B132C729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584882" y="5866392"/>
              <a:ext cx="320400" cy="3204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695977-D8E2-A3CD-00FB-46508319666B}"/>
              </a:ext>
            </a:extLst>
          </p:cNvPr>
          <p:cNvGrpSpPr/>
          <p:nvPr/>
        </p:nvGrpSpPr>
        <p:grpSpPr>
          <a:xfrm>
            <a:off x="1138368" y="5505856"/>
            <a:ext cx="2324911" cy="505838"/>
            <a:chOff x="1246589" y="5778230"/>
            <a:chExt cx="2324911" cy="5058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F5305D5-6089-65C2-221F-73AF7DAD805A}"/>
                </a:ext>
              </a:extLst>
            </p:cNvPr>
            <p:cNvGrpSpPr/>
            <p:nvPr/>
          </p:nvGrpSpPr>
          <p:grpSpPr>
            <a:xfrm>
              <a:off x="1246589" y="5778230"/>
              <a:ext cx="2324911" cy="505838"/>
              <a:chOff x="1391055" y="5379396"/>
              <a:chExt cx="2324911" cy="505838"/>
            </a:xfrm>
            <a:solidFill>
              <a:srgbClr val="00B050"/>
            </a:solidFill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BCC7983-B6F5-553B-876D-B431E6005C7C}"/>
                  </a:ext>
                </a:extLst>
              </p:cNvPr>
              <p:cNvGrpSpPr/>
              <p:nvPr/>
            </p:nvGrpSpPr>
            <p:grpSpPr>
              <a:xfrm>
                <a:off x="1391055" y="5379396"/>
                <a:ext cx="2324911" cy="505838"/>
                <a:chOff x="1391055" y="5379396"/>
                <a:chExt cx="2324911" cy="505838"/>
              </a:xfrm>
              <a:grpFill/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76F13918-D029-7779-34A8-704759DF62FD}"/>
                    </a:ext>
                  </a:extLst>
                </p:cNvPr>
                <p:cNvSpPr/>
                <p:nvPr/>
              </p:nvSpPr>
              <p:spPr>
                <a:xfrm>
                  <a:off x="1391055" y="5476672"/>
                  <a:ext cx="2324911" cy="40856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B2EF52E-3798-FB63-9FA7-4D2B553D4082}"/>
                    </a:ext>
                  </a:extLst>
                </p:cNvPr>
                <p:cNvSpPr/>
                <p:nvPr/>
              </p:nvSpPr>
              <p:spPr>
                <a:xfrm>
                  <a:off x="1391055" y="5379396"/>
                  <a:ext cx="2324911" cy="4085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5A30EB-2C45-7F2F-17A0-B9D08FDEB384}"/>
                  </a:ext>
                </a:extLst>
              </p:cNvPr>
              <p:cNvSpPr txBox="1"/>
              <p:nvPr/>
            </p:nvSpPr>
            <p:spPr>
              <a:xfrm>
                <a:off x="2516488" y="5408579"/>
                <a:ext cx="5116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Do</a:t>
                </a:r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3" name="Graphic 12" descr="Checkmark with solid fill">
              <a:extLst>
                <a:ext uri="{FF2B5EF4-FFF2-40B4-BE49-F238E27FC236}">
                  <a16:creationId xmlns:a16="http://schemas.microsoft.com/office/drawing/2014/main" id="{AF4BA790-A2B5-189C-A18A-4964267AE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050690" y="5875506"/>
              <a:ext cx="321332" cy="321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58326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1AD9B-B98E-7956-5FFF-0B056620D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4C5BA-7A85-7595-8D2A-B689A7C14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study of 630 U.S. and UK executives by the consulting firm Accenture, </a:t>
            </a:r>
            <a:r>
              <a:rPr lang="en-US" b="1" dirty="0"/>
              <a:t>57%</a:t>
            </a:r>
            <a:r>
              <a:rPr lang="en-US" dirty="0"/>
              <a:t> of the executives reported that “</a:t>
            </a:r>
            <a:r>
              <a:rPr lang="en-US" b="1" dirty="0"/>
              <a:t>inability to meet customer needs</a:t>
            </a:r>
            <a:r>
              <a:rPr lang="en-US" dirty="0"/>
              <a:t>” had resulted in failures of new products or services. </a:t>
            </a:r>
          </a:p>
          <a:p>
            <a:r>
              <a:rPr lang="en-US" dirty="0"/>
              <a:t>Fifty percent further blamed the “</a:t>
            </a:r>
            <a:r>
              <a:rPr lang="en-US" b="1" dirty="0"/>
              <a:t>lack of a new or unique customer-perceived value proposition</a:t>
            </a:r>
            <a:r>
              <a:rPr lang="en-US" dirty="0"/>
              <a:t>”.</a:t>
            </a:r>
          </a:p>
          <a:p>
            <a:r>
              <a:rPr lang="en-US" dirty="0">
                <a:hlinkClick r:id="rId2"/>
              </a:rPr>
              <a:t>Some more facts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806746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0744-58AA-ECF6-22A3-CD203F255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Control and Freedom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78976-1191-3603-077B-0C7502BEB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often perform </a:t>
            </a:r>
            <a:r>
              <a:rPr lang="en-US" b="1" dirty="0"/>
              <a:t>actions by mistake</a:t>
            </a:r>
            <a:r>
              <a:rPr lang="en-US" dirty="0"/>
              <a:t>. They need a clearly marked "</a:t>
            </a:r>
            <a:r>
              <a:rPr lang="en-US" b="1" dirty="0"/>
              <a:t>emergency exit</a:t>
            </a:r>
            <a:r>
              <a:rPr lang="en-US" dirty="0"/>
              <a:t>" to leave the </a:t>
            </a:r>
            <a:r>
              <a:rPr lang="en-US" b="1" dirty="0"/>
              <a:t>unwanted action without </a:t>
            </a:r>
            <a:r>
              <a:rPr lang="en-US" dirty="0"/>
              <a:t>having to go through an </a:t>
            </a:r>
            <a:r>
              <a:rPr lang="en-US" b="1" dirty="0"/>
              <a:t>extended process</a:t>
            </a:r>
            <a:r>
              <a:rPr lang="en-US" dirty="0"/>
              <a:t>.</a:t>
            </a:r>
          </a:p>
          <a:p>
            <a:r>
              <a:rPr lang="en-US" dirty="0"/>
              <a:t>When it's </a:t>
            </a:r>
            <a:r>
              <a:rPr lang="en-US" b="1" dirty="0"/>
              <a:t>easy for people to back out </a:t>
            </a:r>
            <a:r>
              <a:rPr lang="en-US" dirty="0"/>
              <a:t>of a process or </a:t>
            </a:r>
            <a:r>
              <a:rPr lang="en-US" b="1" dirty="0"/>
              <a:t>undo </a:t>
            </a:r>
            <a:r>
              <a:rPr lang="en-US" dirty="0"/>
              <a:t>an action, it fosters a sense of </a:t>
            </a:r>
            <a:r>
              <a:rPr lang="en-US" b="1" dirty="0"/>
              <a:t>freedom and confidence</a:t>
            </a:r>
            <a:r>
              <a:rPr lang="en-US" dirty="0"/>
              <a:t>. </a:t>
            </a:r>
          </a:p>
          <a:p>
            <a:r>
              <a:rPr lang="en-US" dirty="0"/>
              <a:t>Exits allow users to </a:t>
            </a:r>
            <a:r>
              <a:rPr lang="en-US" b="1" dirty="0"/>
              <a:t>remain in control</a:t>
            </a:r>
            <a:r>
              <a:rPr lang="en-US" dirty="0"/>
              <a:t> of the system and </a:t>
            </a:r>
            <a:r>
              <a:rPr lang="en-US" b="1" dirty="0"/>
              <a:t>avoid getting stuck </a:t>
            </a:r>
            <a:r>
              <a:rPr lang="en-US" dirty="0"/>
              <a:t>and feeling frustrated.</a:t>
            </a:r>
          </a:p>
          <a:p>
            <a:r>
              <a:rPr lang="en-US" b="1" dirty="0"/>
              <a:t>Tips</a:t>
            </a:r>
          </a:p>
          <a:p>
            <a:pPr lvl="1"/>
            <a:r>
              <a:rPr lang="en-US" dirty="0"/>
              <a:t>Support </a:t>
            </a:r>
            <a:r>
              <a:rPr lang="en-US" b="1" dirty="0"/>
              <a:t>Undo </a:t>
            </a:r>
            <a:r>
              <a:rPr lang="en-US" dirty="0"/>
              <a:t>and </a:t>
            </a:r>
            <a:r>
              <a:rPr lang="en-US" b="1" dirty="0"/>
              <a:t>Redo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Show a </a:t>
            </a:r>
            <a:r>
              <a:rPr lang="en-US" b="1" dirty="0"/>
              <a:t>clear way to exit </a:t>
            </a:r>
            <a:r>
              <a:rPr lang="en-US" dirty="0"/>
              <a:t>the current interaction, like a Cancel button.</a:t>
            </a:r>
          </a:p>
          <a:p>
            <a:pPr lvl="1"/>
            <a:r>
              <a:rPr lang="en-US" dirty="0"/>
              <a:t>Make sure the </a:t>
            </a:r>
            <a:r>
              <a:rPr lang="en-US" b="1" dirty="0"/>
              <a:t>exit is clearly labeled </a:t>
            </a:r>
            <a:r>
              <a:rPr lang="en-US" dirty="0"/>
              <a:t>and </a:t>
            </a:r>
            <a:r>
              <a:rPr lang="en-US" b="1" dirty="0"/>
              <a:t>discoverable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1198E-AF80-BDB5-13F1-62E0F3F260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8" t="5891" r="28508" b="12590"/>
          <a:stretch/>
        </p:blipFill>
        <p:spPr>
          <a:xfrm>
            <a:off x="7934632" y="2811124"/>
            <a:ext cx="2704500" cy="364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79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C9F7F2-C78E-135E-8DD4-B71C6088D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77" y="425174"/>
            <a:ext cx="5276850" cy="4800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0D864C-F5CE-2A98-A234-352D99E17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473" y="288986"/>
            <a:ext cx="2437876" cy="528403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6BC468E-7219-944C-D24E-230259F34D87}"/>
              </a:ext>
            </a:extLst>
          </p:cNvPr>
          <p:cNvGrpSpPr/>
          <p:nvPr/>
        </p:nvGrpSpPr>
        <p:grpSpPr>
          <a:xfrm>
            <a:off x="7361955" y="5821606"/>
            <a:ext cx="2324911" cy="505838"/>
            <a:chOff x="3988340" y="5778230"/>
            <a:chExt cx="2324911" cy="5058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458F0DC-B72D-DE8C-37AB-8041A0267311}"/>
                </a:ext>
              </a:extLst>
            </p:cNvPr>
            <p:cNvGrpSpPr/>
            <p:nvPr/>
          </p:nvGrpSpPr>
          <p:grpSpPr>
            <a:xfrm>
              <a:off x="3988340" y="5778230"/>
              <a:ext cx="2324911" cy="505838"/>
              <a:chOff x="1391055" y="5379396"/>
              <a:chExt cx="2324911" cy="50583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60A8544-9A1E-03A8-A711-6D1E13D5A8E5}"/>
                  </a:ext>
                </a:extLst>
              </p:cNvPr>
              <p:cNvGrpSpPr/>
              <p:nvPr/>
            </p:nvGrpSpPr>
            <p:grpSpPr>
              <a:xfrm>
                <a:off x="1391055" y="5379396"/>
                <a:ext cx="2324911" cy="505838"/>
                <a:chOff x="1391055" y="5379396"/>
                <a:chExt cx="2324911" cy="505838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CADEC6F2-529D-9992-F55A-3B25EE5D7109}"/>
                    </a:ext>
                  </a:extLst>
                </p:cNvPr>
                <p:cNvSpPr/>
                <p:nvPr/>
              </p:nvSpPr>
              <p:spPr>
                <a:xfrm>
                  <a:off x="1391055" y="5476672"/>
                  <a:ext cx="2324911" cy="408562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3040EA1-4D68-BE7E-E9D7-DC1D003F77E3}"/>
                    </a:ext>
                  </a:extLst>
                </p:cNvPr>
                <p:cNvSpPr/>
                <p:nvPr/>
              </p:nvSpPr>
              <p:spPr>
                <a:xfrm>
                  <a:off x="1391055" y="5379396"/>
                  <a:ext cx="2324911" cy="40856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043E11-BB77-CD3D-D5EE-5FF7FE8D95C6}"/>
                  </a:ext>
                </a:extLst>
              </p:cNvPr>
              <p:cNvSpPr txBox="1"/>
              <p:nvPr/>
            </p:nvSpPr>
            <p:spPr>
              <a:xfrm>
                <a:off x="2307997" y="5408579"/>
                <a:ext cx="82747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Don’t</a:t>
                </a:r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6" name="Graphic 5" descr="Close with solid fill">
              <a:extLst>
                <a:ext uri="{FF2B5EF4-FFF2-40B4-BE49-F238E27FC236}">
                  <a16:creationId xmlns:a16="http://schemas.microsoft.com/office/drawing/2014/main" id="{B6CA34B2-FA99-3625-A32F-EA3B1AB5D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584882" y="5866392"/>
              <a:ext cx="320400" cy="3204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387EEA-FDEC-AD0A-F964-613BD6A44256}"/>
              </a:ext>
            </a:extLst>
          </p:cNvPr>
          <p:cNvGrpSpPr/>
          <p:nvPr/>
        </p:nvGrpSpPr>
        <p:grpSpPr>
          <a:xfrm>
            <a:off x="2434920" y="5836596"/>
            <a:ext cx="2324911" cy="505838"/>
            <a:chOff x="1246589" y="5778230"/>
            <a:chExt cx="2324911" cy="5058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5AE59A2-59E1-BD0B-0D7C-BF1A924A6C65}"/>
                </a:ext>
              </a:extLst>
            </p:cNvPr>
            <p:cNvGrpSpPr/>
            <p:nvPr/>
          </p:nvGrpSpPr>
          <p:grpSpPr>
            <a:xfrm>
              <a:off x="1246589" y="5778230"/>
              <a:ext cx="2324911" cy="505838"/>
              <a:chOff x="1391055" y="5379396"/>
              <a:chExt cx="2324911" cy="505838"/>
            </a:xfrm>
            <a:solidFill>
              <a:srgbClr val="00B050"/>
            </a:solidFill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5069D0B-8B3C-C7D3-17A6-7B32F54E8F58}"/>
                  </a:ext>
                </a:extLst>
              </p:cNvPr>
              <p:cNvGrpSpPr/>
              <p:nvPr/>
            </p:nvGrpSpPr>
            <p:grpSpPr>
              <a:xfrm>
                <a:off x="1391055" y="5379396"/>
                <a:ext cx="2324911" cy="505838"/>
                <a:chOff x="1391055" y="5379396"/>
                <a:chExt cx="2324911" cy="505838"/>
              </a:xfrm>
              <a:grpFill/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B8287D00-82C1-0B47-0739-FDC434417329}"/>
                    </a:ext>
                  </a:extLst>
                </p:cNvPr>
                <p:cNvSpPr/>
                <p:nvPr/>
              </p:nvSpPr>
              <p:spPr>
                <a:xfrm>
                  <a:off x="1391055" y="5476672"/>
                  <a:ext cx="2324911" cy="40856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02EA0EBA-17DE-03A4-1A4B-08479841A3A1}"/>
                    </a:ext>
                  </a:extLst>
                </p:cNvPr>
                <p:cNvSpPr/>
                <p:nvPr/>
              </p:nvSpPr>
              <p:spPr>
                <a:xfrm>
                  <a:off x="1391055" y="5379396"/>
                  <a:ext cx="2324911" cy="4085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F8F53D-8039-AD8F-8E61-FD12C5C85FB0}"/>
                  </a:ext>
                </a:extLst>
              </p:cNvPr>
              <p:cNvSpPr txBox="1"/>
              <p:nvPr/>
            </p:nvSpPr>
            <p:spPr>
              <a:xfrm>
                <a:off x="2516488" y="5408579"/>
                <a:ext cx="5116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Do</a:t>
                </a:r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3" name="Graphic 12" descr="Checkmark with solid fill">
              <a:extLst>
                <a:ext uri="{FF2B5EF4-FFF2-40B4-BE49-F238E27FC236}">
                  <a16:creationId xmlns:a16="http://schemas.microsoft.com/office/drawing/2014/main" id="{FD5765E8-25BB-70C0-DE1C-849E00CDF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050690" y="5875506"/>
              <a:ext cx="321332" cy="321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15958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A095C-5783-752C-DD28-DB22BBEC2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9E1565-9AEF-3285-838B-AB9A15F49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077" y="919987"/>
            <a:ext cx="7830381" cy="42075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8C2E9C-8605-914C-A8FE-3CC54B26D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17" y="288791"/>
            <a:ext cx="2527424" cy="54699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C9748A5-91E4-5FA2-063E-FD5B9233B154}"/>
              </a:ext>
            </a:extLst>
          </p:cNvPr>
          <p:cNvGrpSpPr/>
          <p:nvPr/>
        </p:nvGrpSpPr>
        <p:grpSpPr>
          <a:xfrm>
            <a:off x="6823811" y="5917902"/>
            <a:ext cx="2324911" cy="505838"/>
            <a:chOff x="3988340" y="5778230"/>
            <a:chExt cx="2324911" cy="5058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262CAA1-06F3-5C37-A81C-4CC96C8A9FE2}"/>
                </a:ext>
              </a:extLst>
            </p:cNvPr>
            <p:cNvGrpSpPr/>
            <p:nvPr/>
          </p:nvGrpSpPr>
          <p:grpSpPr>
            <a:xfrm>
              <a:off x="3988340" y="5778230"/>
              <a:ext cx="2324911" cy="505838"/>
              <a:chOff x="1391055" y="5379396"/>
              <a:chExt cx="2324911" cy="50583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E1FBA8FB-B4A2-5F64-53E5-5A75A1B87BEA}"/>
                  </a:ext>
                </a:extLst>
              </p:cNvPr>
              <p:cNvGrpSpPr/>
              <p:nvPr/>
            </p:nvGrpSpPr>
            <p:grpSpPr>
              <a:xfrm>
                <a:off x="1391055" y="5379396"/>
                <a:ext cx="2324911" cy="505838"/>
                <a:chOff x="1391055" y="5379396"/>
                <a:chExt cx="2324911" cy="505838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59ABB57F-4CBC-74F5-5E58-4D2A8A7461F2}"/>
                    </a:ext>
                  </a:extLst>
                </p:cNvPr>
                <p:cNvSpPr/>
                <p:nvPr/>
              </p:nvSpPr>
              <p:spPr>
                <a:xfrm>
                  <a:off x="1391055" y="5476672"/>
                  <a:ext cx="2324911" cy="408562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A0F0E1F-6078-8153-E089-8F72630F22B2}"/>
                    </a:ext>
                  </a:extLst>
                </p:cNvPr>
                <p:cNvSpPr/>
                <p:nvPr/>
              </p:nvSpPr>
              <p:spPr>
                <a:xfrm>
                  <a:off x="1391055" y="5379396"/>
                  <a:ext cx="2324911" cy="40856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7DFDEA-7599-72FA-7E57-70BB384BEB9A}"/>
                  </a:ext>
                </a:extLst>
              </p:cNvPr>
              <p:cNvSpPr txBox="1"/>
              <p:nvPr/>
            </p:nvSpPr>
            <p:spPr>
              <a:xfrm>
                <a:off x="2307997" y="5408579"/>
                <a:ext cx="82747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Don’t</a:t>
                </a:r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6" name="Graphic 5" descr="Close with solid fill">
              <a:extLst>
                <a:ext uri="{FF2B5EF4-FFF2-40B4-BE49-F238E27FC236}">
                  <a16:creationId xmlns:a16="http://schemas.microsoft.com/office/drawing/2014/main" id="{3570ABC6-8E9E-931B-FFC4-B9C0D361A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584882" y="5866392"/>
              <a:ext cx="320400" cy="3204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1FF1770-C9AE-3F7D-37DA-DB27794D65F5}"/>
              </a:ext>
            </a:extLst>
          </p:cNvPr>
          <p:cNvGrpSpPr/>
          <p:nvPr/>
        </p:nvGrpSpPr>
        <p:grpSpPr>
          <a:xfrm>
            <a:off x="1282673" y="5923961"/>
            <a:ext cx="2324911" cy="505838"/>
            <a:chOff x="1246589" y="5778230"/>
            <a:chExt cx="2324911" cy="5058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E52AF39-9BE1-6D33-3407-F9AA8BB11AF1}"/>
                </a:ext>
              </a:extLst>
            </p:cNvPr>
            <p:cNvGrpSpPr/>
            <p:nvPr/>
          </p:nvGrpSpPr>
          <p:grpSpPr>
            <a:xfrm>
              <a:off x="1246589" y="5778230"/>
              <a:ext cx="2324911" cy="505838"/>
              <a:chOff x="1391055" y="5379396"/>
              <a:chExt cx="2324911" cy="505838"/>
            </a:xfrm>
            <a:solidFill>
              <a:srgbClr val="00B050"/>
            </a:solidFill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594424A-E199-E1FB-7C1D-0553B09634F8}"/>
                  </a:ext>
                </a:extLst>
              </p:cNvPr>
              <p:cNvGrpSpPr/>
              <p:nvPr/>
            </p:nvGrpSpPr>
            <p:grpSpPr>
              <a:xfrm>
                <a:off x="1391055" y="5379396"/>
                <a:ext cx="2324911" cy="505838"/>
                <a:chOff x="1391055" y="5379396"/>
                <a:chExt cx="2324911" cy="505838"/>
              </a:xfrm>
              <a:grpFill/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E3EE9EF0-2543-0788-777F-511EC576ED67}"/>
                    </a:ext>
                  </a:extLst>
                </p:cNvPr>
                <p:cNvSpPr/>
                <p:nvPr/>
              </p:nvSpPr>
              <p:spPr>
                <a:xfrm>
                  <a:off x="1391055" y="5476672"/>
                  <a:ext cx="2324911" cy="40856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CAB6316-9DB4-C16B-BE81-75D2AFDA6795}"/>
                    </a:ext>
                  </a:extLst>
                </p:cNvPr>
                <p:cNvSpPr/>
                <p:nvPr/>
              </p:nvSpPr>
              <p:spPr>
                <a:xfrm>
                  <a:off x="1391055" y="5379396"/>
                  <a:ext cx="2324911" cy="4085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0A7958-6DA3-21DE-2090-5F9D0B73E4DA}"/>
                  </a:ext>
                </a:extLst>
              </p:cNvPr>
              <p:cNvSpPr txBox="1"/>
              <p:nvPr/>
            </p:nvSpPr>
            <p:spPr>
              <a:xfrm>
                <a:off x="2516488" y="5408579"/>
                <a:ext cx="5116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Do</a:t>
                </a:r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3" name="Graphic 12" descr="Checkmark with solid fill">
              <a:extLst>
                <a:ext uri="{FF2B5EF4-FFF2-40B4-BE49-F238E27FC236}">
                  <a16:creationId xmlns:a16="http://schemas.microsoft.com/office/drawing/2014/main" id="{027261E9-3E04-3233-088F-254520C3F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050690" y="5875506"/>
              <a:ext cx="321332" cy="321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61355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A3307-186E-ED98-0BCD-A91F31370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Consistency and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36B27-E91E-BABF-14CA-42D891DE9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should not have to </a:t>
            </a:r>
            <a:r>
              <a:rPr lang="en-US" b="1" dirty="0"/>
              <a:t>wonder </a:t>
            </a:r>
            <a:r>
              <a:rPr lang="en-US" dirty="0"/>
              <a:t>whether different </a:t>
            </a:r>
            <a:r>
              <a:rPr lang="en-US" b="1" dirty="0"/>
              <a:t>words</a:t>
            </a:r>
            <a:r>
              <a:rPr lang="en-US" dirty="0"/>
              <a:t>, </a:t>
            </a:r>
            <a:r>
              <a:rPr lang="en-US" b="1" dirty="0"/>
              <a:t>situations</a:t>
            </a:r>
            <a:r>
              <a:rPr lang="en-US" dirty="0"/>
              <a:t>, or </a:t>
            </a:r>
            <a:r>
              <a:rPr lang="en-US" b="1" dirty="0"/>
              <a:t>actions </a:t>
            </a:r>
            <a:r>
              <a:rPr lang="en-US" dirty="0"/>
              <a:t>mean the same thing. Follow </a:t>
            </a:r>
            <a:r>
              <a:rPr lang="en-US" b="1" dirty="0"/>
              <a:t>platform </a:t>
            </a:r>
            <a:r>
              <a:rPr lang="en-US" dirty="0"/>
              <a:t>and </a:t>
            </a:r>
            <a:r>
              <a:rPr lang="en-US" b="1" dirty="0"/>
              <a:t>industry conventions</a:t>
            </a:r>
            <a:r>
              <a:rPr lang="en-US" dirty="0"/>
              <a:t>.</a:t>
            </a:r>
          </a:p>
          <a:p>
            <a:r>
              <a:rPr lang="en-US" dirty="0"/>
              <a:t>Jakob's Law states that </a:t>
            </a:r>
            <a:r>
              <a:rPr lang="en-US" b="1" dirty="0"/>
              <a:t>people </a:t>
            </a:r>
            <a:r>
              <a:rPr lang="en-US" dirty="0"/>
              <a:t>spend </a:t>
            </a:r>
            <a:r>
              <a:rPr lang="en-US" b="1" dirty="0"/>
              <a:t>most </a:t>
            </a:r>
            <a:r>
              <a:rPr lang="en-US" dirty="0"/>
              <a:t>of their </a:t>
            </a:r>
            <a:r>
              <a:rPr lang="en-US" b="1" dirty="0"/>
              <a:t>time </a:t>
            </a:r>
            <a:r>
              <a:rPr lang="en-US" dirty="0"/>
              <a:t>using </a:t>
            </a:r>
            <a:r>
              <a:rPr lang="en-US" b="1" dirty="0"/>
              <a:t>digital products </a:t>
            </a:r>
            <a:r>
              <a:rPr lang="en-US" dirty="0"/>
              <a:t>other than yours. Users’ experiences with those other products </a:t>
            </a:r>
            <a:r>
              <a:rPr lang="en-US" b="1" dirty="0"/>
              <a:t>set their expectations</a:t>
            </a:r>
            <a:r>
              <a:rPr lang="en-US" dirty="0"/>
              <a:t>. Failing to maintain consistency may </a:t>
            </a:r>
            <a:r>
              <a:rPr lang="en-US" b="1" dirty="0"/>
              <a:t>increase the users' cognitive load </a:t>
            </a:r>
            <a:r>
              <a:rPr lang="en-US" dirty="0"/>
              <a:t>by forcing them to learn something new.</a:t>
            </a:r>
          </a:p>
          <a:p>
            <a:r>
              <a:rPr lang="en-US" b="1" dirty="0"/>
              <a:t>Tips</a:t>
            </a:r>
          </a:p>
          <a:p>
            <a:pPr lvl="1"/>
            <a:r>
              <a:rPr lang="en-US" dirty="0"/>
              <a:t>Improve learnability by </a:t>
            </a:r>
            <a:r>
              <a:rPr lang="en-US" b="1" dirty="0"/>
              <a:t>maintaining </a:t>
            </a:r>
            <a:r>
              <a:rPr lang="en-US" dirty="0"/>
              <a:t>both types of </a:t>
            </a:r>
            <a:r>
              <a:rPr lang="en-US" b="1" dirty="0"/>
              <a:t>consistency</a:t>
            </a:r>
            <a:r>
              <a:rPr lang="en-US" dirty="0"/>
              <a:t>: </a:t>
            </a:r>
          </a:p>
          <a:p>
            <a:pPr marL="457200" lvl="1" indent="0">
              <a:buNone/>
            </a:pPr>
            <a:r>
              <a:rPr lang="en-US" dirty="0"/>
              <a:t>	internal and external.</a:t>
            </a:r>
          </a:p>
          <a:p>
            <a:pPr lvl="1"/>
            <a:r>
              <a:rPr lang="en-US" b="1" dirty="0"/>
              <a:t>Maintain consistency </a:t>
            </a:r>
            <a:r>
              <a:rPr lang="en-US" dirty="0"/>
              <a:t>within a single product or a family </a:t>
            </a:r>
          </a:p>
          <a:p>
            <a:pPr marL="457200" lvl="1" indent="0">
              <a:buNone/>
            </a:pPr>
            <a:r>
              <a:rPr lang="en-US" dirty="0"/>
              <a:t>	of products (internal consistency).</a:t>
            </a:r>
          </a:p>
          <a:p>
            <a:pPr lvl="1"/>
            <a:r>
              <a:rPr lang="en-US" b="1" dirty="0"/>
              <a:t>Follow </a:t>
            </a:r>
            <a:r>
              <a:rPr lang="en-US" dirty="0"/>
              <a:t>established </a:t>
            </a:r>
            <a:r>
              <a:rPr lang="en-US" b="1" dirty="0"/>
              <a:t>industry conventions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4D202B-35F1-D29C-D847-1966FE95C5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1" t="8602" r="14381" b="17419"/>
          <a:stretch/>
        </p:blipFill>
        <p:spPr>
          <a:xfrm>
            <a:off x="7675634" y="3361135"/>
            <a:ext cx="3572470" cy="263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26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7B9098-6ACE-CD35-D7BB-0ECB01CB4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325963"/>
            <a:ext cx="11944350" cy="328612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4290526-5353-C294-E4A8-1EAA6C4D9F68}"/>
              </a:ext>
            </a:extLst>
          </p:cNvPr>
          <p:cNvGrpSpPr/>
          <p:nvPr/>
        </p:nvGrpSpPr>
        <p:grpSpPr>
          <a:xfrm>
            <a:off x="4933544" y="4027252"/>
            <a:ext cx="2324911" cy="505838"/>
            <a:chOff x="1246589" y="5778230"/>
            <a:chExt cx="2324911" cy="50583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608D858-5C16-2ECE-B794-2B328982B269}"/>
                </a:ext>
              </a:extLst>
            </p:cNvPr>
            <p:cNvGrpSpPr/>
            <p:nvPr/>
          </p:nvGrpSpPr>
          <p:grpSpPr>
            <a:xfrm>
              <a:off x="1246589" y="5778230"/>
              <a:ext cx="2324911" cy="505838"/>
              <a:chOff x="1391055" y="5379396"/>
              <a:chExt cx="2324911" cy="505838"/>
            </a:xfrm>
            <a:solidFill>
              <a:srgbClr val="00B050"/>
            </a:solidFill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883A803-4D35-4DBB-FE04-284A418F294D}"/>
                  </a:ext>
                </a:extLst>
              </p:cNvPr>
              <p:cNvGrpSpPr/>
              <p:nvPr/>
            </p:nvGrpSpPr>
            <p:grpSpPr>
              <a:xfrm>
                <a:off x="1391055" y="5379396"/>
                <a:ext cx="2324911" cy="505838"/>
                <a:chOff x="1391055" y="5379396"/>
                <a:chExt cx="2324911" cy="505838"/>
              </a:xfrm>
              <a:grpFill/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AE516DD9-AC45-0799-F676-DD95BF861453}"/>
                    </a:ext>
                  </a:extLst>
                </p:cNvPr>
                <p:cNvSpPr/>
                <p:nvPr/>
              </p:nvSpPr>
              <p:spPr>
                <a:xfrm>
                  <a:off x="1391055" y="5476672"/>
                  <a:ext cx="2324911" cy="40856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2D4D882-0808-4DD0-2590-B46F981CA01A}"/>
                    </a:ext>
                  </a:extLst>
                </p:cNvPr>
                <p:cNvSpPr/>
                <p:nvPr/>
              </p:nvSpPr>
              <p:spPr>
                <a:xfrm>
                  <a:off x="1391055" y="5379396"/>
                  <a:ext cx="2324911" cy="4085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D04010-87E2-C759-6C05-64D79C4DEC5F}"/>
                  </a:ext>
                </a:extLst>
              </p:cNvPr>
              <p:cNvSpPr txBox="1"/>
              <p:nvPr/>
            </p:nvSpPr>
            <p:spPr>
              <a:xfrm>
                <a:off x="2516488" y="5408579"/>
                <a:ext cx="5116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Do</a:t>
                </a:r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2" name="Graphic 11" descr="Checkmark with solid fill">
              <a:extLst>
                <a:ext uri="{FF2B5EF4-FFF2-40B4-BE49-F238E27FC236}">
                  <a16:creationId xmlns:a16="http://schemas.microsoft.com/office/drawing/2014/main" id="{6A9D4DA0-D8CB-2EB0-0AD2-8A0422904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2050690" y="5875506"/>
              <a:ext cx="321332" cy="321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24154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114F0-A90E-16DC-FC7F-2909E9C2A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F25125-4BA1-EF0B-D2C1-773E138CA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35" y="0"/>
            <a:ext cx="10374929" cy="45428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17CBDC0-841D-6B2D-5CB4-7614A9D73CBD}"/>
              </a:ext>
            </a:extLst>
          </p:cNvPr>
          <p:cNvGrpSpPr/>
          <p:nvPr/>
        </p:nvGrpSpPr>
        <p:grpSpPr>
          <a:xfrm>
            <a:off x="4933543" y="5000017"/>
            <a:ext cx="2324911" cy="505838"/>
            <a:chOff x="1246589" y="5778230"/>
            <a:chExt cx="2324911" cy="5058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BE1269F-6483-A91C-256E-6C1D32124E56}"/>
                </a:ext>
              </a:extLst>
            </p:cNvPr>
            <p:cNvGrpSpPr/>
            <p:nvPr/>
          </p:nvGrpSpPr>
          <p:grpSpPr>
            <a:xfrm>
              <a:off x="1246589" y="5778230"/>
              <a:ext cx="2324911" cy="505838"/>
              <a:chOff x="1391055" y="5379396"/>
              <a:chExt cx="2324911" cy="505838"/>
            </a:xfrm>
            <a:solidFill>
              <a:srgbClr val="00B050"/>
            </a:solidFill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46B8D06-56C0-37F0-66DF-E2C1AA179F1B}"/>
                  </a:ext>
                </a:extLst>
              </p:cNvPr>
              <p:cNvGrpSpPr/>
              <p:nvPr/>
            </p:nvGrpSpPr>
            <p:grpSpPr>
              <a:xfrm>
                <a:off x="1391055" y="5379396"/>
                <a:ext cx="2324911" cy="505838"/>
                <a:chOff x="1391055" y="5379396"/>
                <a:chExt cx="2324911" cy="505838"/>
              </a:xfrm>
              <a:grpFill/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6CECA879-52AF-16F2-A9D5-205255E1F09E}"/>
                    </a:ext>
                  </a:extLst>
                </p:cNvPr>
                <p:cNvSpPr/>
                <p:nvPr/>
              </p:nvSpPr>
              <p:spPr>
                <a:xfrm>
                  <a:off x="1391055" y="5476672"/>
                  <a:ext cx="2324911" cy="40856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F603C40-19CF-40D0-D312-0A25DF15EB0B}"/>
                    </a:ext>
                  </a:extLst>
                </p:cNvPr>
                <p:cNvSpPr/>
                <p:nvPr/>
              </p:nvSpPr>
              <p:spPr>
                <a:xfrm>
                  <a:off x="1391055" y="5379396"/>
                  <a:ext cx="2324911" cy="4085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CB9250-66C0-1B2C-979D-3B0B9E13C068}"/>
                  </a:ext>
                </a:extLst>
              </p:cNvPr>
              <p:cNvSpPr txBox="1"/>
              <p:nvPr/>
            </p:nvSpPr>
            <p:spPr>
              <a:xfrm>
                <a:off x="2516488" y="5408579"/>
                <a:ext cx="5116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Do</a:t>
                </a:r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3" name="Graphic 12" descr="Checkmark with solid fill">
              <a:extLst>
                <a:ext uri="{FF2B5EF4-FFF2-40B4-BE49-F238E27FC236}">
                  <a16:creationId xmlns:a16="http://schemas.microsoft.com/office/drawing/2014/main" id="{B83B2703-4123-E5CF-1EBB-814C53552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2050690" y="5875506"/>
              <a:ext cx="321332" cy="321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9771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AF4FC-109A-BE10-7A16-18B5A9FE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Error Prevention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8A6E4-6EE6-75CF-B722-4A4AEC2A4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error messages are important, but the best designs carefully </a:t>
            </a:r>
            <a:r>
              <a:rPr lang="en-US" b="1" dirty="0"/>
              <a:t>prevent problems from occurring </a:t>
            </a:r>
            <a:r>
              <a:rPr lang="en-US" dirty="0"/>
              <a:t>in the first place. </a:t>
            </a:r>
          </a:p>
          <a:p>
            <a:r>
              <a:rPr lang="en-US" dirty="0"/>
              <a:t>Either </a:t>
            </a:r>
            <a:r>
              <a:rPr lang="en-US" b="1" dirty="0"/>
              <a:t>eliminate error-prone conditions</a:t>
            </a:r>
            <a:r>
              <a:rPr lang="en-US" dirty="0"/>
              <a:t>, or </a:t>
            </a:r>
            <a:r>
              <a:rPr lang="en-US" b="1" dirty="0"/>
              <a:t>check </a:t>
            </a:r>
            <a:r>
              <a:rPr lang="en-US" dirty="0"/>
              <a:t>for them and </a:t>
            </a:r>
            <a:r>
              <a:rPr lang="en-US" b="1" dirty="0"/>
              <a:t>present </a:t>
            </a:r>
            <a:r>
              <a:rPr lang="en-US" dirty="0"/>
              <a:t>users with a </a:t>
            </a:r>
            <a:r>
              <a:rPr lang="en-US" b="1" dirty="0"/>
              <a:t>confirmation option before </a:t>
            </a:r>
            <a:r>
              <a:rPr lang="en-US" dirty="0"/>
              <a:t>they </a:t>
            </a:r>
            <a:r>
              <a:rPr lang="en-US" b="1" dirty="0"/>
              <a:t>commit </a:t>
            </a:r>
            <a:r>
              <a:rPr lang="en-US" dirty="0"/>
              <a:t>to the action.</a:t>
            </a:r>
          </a:p>
          <a:p>
            <a:r>
              <a:rPr lang="en-US" dirty="0"/>
              <a:t>There are two types of errors: </a:t>
            </a:r>
            <a:r>
              <a:rPr lang="en-US" b="1" dirty="0"/>
              <a:t>slips </a:t>
            </a:r>
            <a:r>
              <a:rPr lang="en-US" dirty="0"/>
              <a:t>and </a:t>
            </a:r>
            <a:r>
              <a:rPr lang="en-US" b="1" dirty="0"/>
              <a:t>mistakes</a:t>
            </a:r>
            <a:r>
              <a:rPr lang="en-US" dirty="0"/>
              <a:t>. </a:t>
            </a:r>
          </a:p>
          <a:p>
            <a:r>
              <a:rPr lang="en-US" b="1" dirty="0"/>
              <a:t>Slips </a:t>
            </a:r>
            <a:r>
              <a:rPr lang="en-US" dirty="0"/>
              <a:t>are unconscious errors caused by </a:t>
            </a:r>
            <a:r>
              <a:rPr lang="en-US" b="1" dirty="0"/>
              <a:t>inattention</a:t>
            </a:r>
            <a:r>
              <a:rPr lang="en-US" dirty="0"/>
              <a:t>. </a:t>
            </a:r>
          </a:p>
          <a:p>
            <a:r>
              <a:rPr lang="en-US" b="1" dirty="0"/>
              <a:t>Mistakes </a:t>
            </a:r>
            <a:r>
              <a:rPr lang="en-US" dirty="0"/>
              <a:t>are conscious errors based on a </a:t>
            </a:r>
            <a:r>
              <a:rPr lang="en-US" b="1" dirty="0"/>
              <a:t>mismatch between the user’s mental model and the design</a:t>
            </a:r>
            <a:r>
              <a:rPr lang="en-US" dirty="0"/>
              <a:t>.</a:t>
            </a:r>
          </a:p>
          <a:p>
            <a:r>
              <a:rPr lang="en-US" b="1" dirty="0"/>
              <a:t>Tips</a:t>
            </a:r>
          </a:p>
          <a:p>
            <a:pPr lvl="1"/>
            <a:r>
              <a:rPr lang="en-US" b="1" dirty="0"/>
              <a:t>Prioritize </a:t>
            </a:r>
            <a:r>
              <a:rPr lang="en-US" dirty="0"/>
              <a:t>your </a:t>
            </a:r>
            <a:r>
              <a:rPr lang="en-US" b="1" dirty="0"/>
              <a:t>effort</a:t>
            </a:r>
            <a:r>
              <a:rPr lang="en-US" dirty="0"/>
              <a:t>: Prevent high-cost errors first, </a:t>
            </a:r>
          </a:p>
          <a:p>
            <a:pPr marL="457200" lvl="1" indent="0">
              <a:buNone/>
            </a:pPr>
            <a:r>
              <a:rPr lang="en-US" dirty="0"/>
              <a:t>	then little frustrations.</a:t>
            </a:r>
          </a:p>
          <a:p>
            <a:pPr lvl="1"/>
            <a:r>
              <a:rPr lang="en-US" dirty="0"/>
              <a:t>Avoid slips by </a:t>
            </a:r>
            <a:r>
              <a:rPr lang="en-US" b="1" dirty="0"/>
              <a:t>providing helpful constraints </a:t>
            </a:r>
          </a:p>
          <a:p>
            <a:pPr marL="457200" lvl="1" indent="0">
              <a:buNone/>
            </a:pPr>
            <a:r>
              <a:rPr lang="en-US" dirty="0"/>
              <a:t>	and good defaults.</a:t>
            </a:r>
          </a:p>
          <a:p>
            <a:pPr lvl="1"/>
            <a:r>
              <a:rPr lang="en-US" dirty="0"/>
              <a:t>Prevent mistakes by </a:t>
            </a:r>
            <a:r>
              <a:rPr lang="en-US" b="1" dirty="0"/>
              <a:t>removing memory burdens</a:t>
            </a:r>
            <a:r>
              <a:rPr lang="en-US" dirty="0"/>
              <a:t>,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b="1" dirty="0"/>
              <a:t>supporting undo</a:t>
            </a:r>
            <a:r>
              <a:rPr lang="en-US" dirty="0"/>
              <a:t>, and </a:t>
            </a:r>
            <a:r>
              <a:rPr lang="en-US" b="1" dirty="0"/>
              <a:t>warning </a:t>
            </a:r>
            <a:r>
              <a:rPr lang="en-US" dirty="0"/>
              <a:t>your users.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89CAA-3899-E2EE-F827-3B652A6084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8" t="21935" r="12018" b="21935"/>
          <a:stretch/>
        </p:blipFill>
        <p:spPr>
          <a:xfrm>
            <a:off x="6351639" y="4338426"/>
            <a:ext cx="4031223" cy="211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619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D60ABB-2A8B-2572-D0EB-002F085E6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19" y="298742"/>
            <a:ext cx="6576979" cy="34711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F89497-77D2-5CA8-A6C1-B84726F35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20"/>
          <a:stretch/>
        </p:blipFill>
        <p:spPr>
          <a:xfrm>
            <a:off x="7005513" y="1332470"/>
            <a:ext cx="4995717" cy="243745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99B1A40-A6D6-E585-BDFB-0182A302CDF9}"/>
              </a:ext>
            </a:extLst>
          </p:cNvPr>
          <p:cNvGrpSpPr/>
          <p:nvPr/>
        </p:nvGrpSpPr>
        <p:grpSpPr>
          <a:xfrm>
            <a:off x="2404352" y="4291679"/>
            <a:ext cx="2324911" cy="505838"/>
            <a:chOff x="1246589" y="5778230"/>
            <a:chExt cx="2324911" cy="5058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CE3E461-8283-588F-FE0D-89E781E6D51C}"/>
                </a:ext>
              </a:extLst>
            </p:cNvPr>
            <p:cNvGrpSpPr/>
            <p:nvPr/>
          </p:nvGrpSpPr>
          <p:grpSpPr>
            <a:xfrm>
              <a:off x="1246589" y="5778230"/>
              <a:ext cx="2324911" cy="505838"/>
              <a:chOff x="1391055" y="5379396"/>
              <a:chExt cx="2324911" cy="505838"/>
            </a:xfrm>
            <a:solidFill>
              <a:srgbClr val="00B050"/>
            </a:solidFill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266A402E-56F0-70BE-46F2-B870B3F7C2E9}"/>
                  </a:ext>
                </a:extLst>
              </p:cNvPr>
              <p:cNvGrpSpPr/>
              <p:nvPr/>
            </p:nvGrpSpPr>
            <p:grpSpPr>
              <a:xfrm>
                <a:off x="1391055" y="5379396"/>
                <a:ext cx="2324911" cy="505838"/>
                <a:chOff x="1391055" y="5379396"/>
                <a:chExt cx="2324911" cy="505838"/>
              </a:xfrm>
              <a:grpFill/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767DD067-691E-EA63-F07B-BEA67EBB8656}"/>
                    </a:ext>
                  </a:extLst>
                </p:cNvPr>
                <p:cNvSpPr/>
                <p:nvPr/>
              </p:nvSpPr>
              <p:spPr>
                <a:xfrm>
                  <a:off x="1391055" y="5476672"/>
                  <a:ext cx="2324911" cy="40856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08D83808-1FCD-A89A-D7E1-75E495FC4B8A}"/>
                    </a:ext>
                  </a:extLst>
                </p:cNvPr>
                <p:cNvSpPr/>
                <p:nvPr/>
              </p:nvSpPr>
              <p:spPr>
                <a:xfrm>
                  <a:off x="1391055" y="5379396"/>
                  <a:ext cx="2324911" cy="4085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61ADA8-70E2-643A-85C7-0E17DC3BD776}"/>
                  </a:ext>
                </a:extLst>
              </p:cNvPr>
              <p:cNvSpPr txBox="1"/>
              <p:nvPr/>
            </p:nvSpPr>
            <p:spPr>
              <a:xfrm>
                <a:off x="2516488" y="5408579"/>
                <a:ext cx="5116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Do</a:t>
                </a:r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3" name="Graphic 12" descr="Checkmark with solid fill">
              <a:extLst>
                <a:ext uri="{FF2B5EF4-FFF2-40B4-BE49-F238E27FC236}">
                  <a16:creationId xmlns:a16="http://schemas.microsoft.com/office/drawing/2014/main" id="{54F97E48-8171-88A9-C56D-9D55FAB1E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050690" y="5875506"/>
              <a:ext cx="321332" cy="32133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3CD8608-C222-DB5E-9BD6-1C33D91FDA29}"/>
              </a:ext>
            </a:extLst>
          </p:cNvPr>
          <p:cNvGrpSpPr/>
          <p:nvPr/>
        </p:nvGrpSpPr>
        <p:grpSpPr>
          <a:xfrm>
            <a:off x="8340915" y="4286656"/>
            <a:ext cx="2324911" cy="505838"/>
            <a:chOff x="1246589" y="5778230"/>
            <a:chExt cx="2324911" cy="50583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0483E1C-22CA-1A70-7965-BFD8357D4845}"/>
                </a:ext>
              </a:extLst>
            </p:cNvPr>
            <p:cNvGrpSpPr/>
            <p:nvPr/>
          </p:nvGrpSpPr>
          <p:grpSpPr>
            <a:xfrm>
              <a:off x="1246589" y="5778230"/>
              <a:ext cx="2324911" cy="505838"/>
              <a:chOff x="1391055" y="5379396"/>
              <a:chExt cx="2324911" cy="505838"/>
            </a:xfrm>
            <a:solidFill>
              <a:srgbClr val="00B050"/>
            </a:solidFill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BAC0E98-3B9D-94AF-49B3-FA9BD35B927B}"/>
                  </a:ext>
                </a:extLst>
              </p:cNvPr>
              <p:cNvGrpSpPr/>
              <p:nvPr/>
            </p:nvGrpSpPr>
            <p:grpSpPr>
              <a:xfrm>
                <a:off x="1391055" y="5379396"/>
                <a:ext cx="2324911" cy="505838"/>
                <a:chOff x="1391055" y="5379396"/>
                <a:chExt cx="2324911" cy="505838"/>
              </a:xfrm>
              <a:grpFill/>
            </p:grpSpPr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AA933AF0-524F-CD23-1085-34C676831770}"/>
                    </a:ext>
                  </a:extLst>
                </p:cNvPr>
                <p:cNvSpPr/>
                <p:nvPr/>
              </p:nvSpPr>
              <p:spPr>
                <a:xfrm>
                  <a:off x="1391055" y="5476672"/>
                  <a:ext cx="2324911" cy="40856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7B1EB58-A64D-B016-3506-D18CBC8015E7}"/>
                    </a:ext>
                  </a:extLst>
                </p:cNvPr>
                <p:cNvSpPr/>
                <p:nvPr/>
              </p:nvSpPr>
              <p:spPr>
                <a:xfrm>
                  <a:off x="1391055" y="5379396"/>
                  <a:ext cx="2324911" cy="4085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8086141-A1A8-1676-E933-6D6EB55FA62E}"/>
                  </a:ext>
                </a:extLst>
              </p:cNvPr>
              <p:cNvSpPr txBox="1"/>
              <p:nvPr/>
            </p:nvSpPr>
            <p:spPr>
              <a:xfrm>
                <a:off x="2516488" y="5408579"/>
                <a:ext cx="5116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Do</a:t>
                </a:r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0" name="Graphic 19" descr="Checkmark with solid fill">
              <a:extLst>
                <a:ext uri="{FF2B5EF4-FFF2-40B4-BE49-F238E27FC236}">
                  <a16:creationId xmlns:a16="http://schemas.microsoft.com/office/drawing/2014/main" id="{6E6E3E81-53F8-1AE7-252A-85D73328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050690" y="5875506"/>
              <a:ext cx="321332" cy="321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37662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E87EB-C651-E347-E82F-A4C0D5AE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Recognition Rather than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145F4-9574-FD65-54A5-871A00D9C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Minimize </a:t>
            </a:r>
            <a:r>
              <a:rPr lang="en-US" dirty="0"/>
              <a:t>the user's </a:t>
            </a:r>
            <a:r>
              <a:rPr lang="en-US" b="1" dirty="0"/>
              <a:t>memory load </a:t>
            </a:r>
            <a:r>
              <a:rPr lang="en-US" dirty="0"/>
              <a:t>by making </a:t>
            </a:r>
            <a:r>
              <a:rPr lang="en-US" b="1" dirty="0"/>
              <a:t>elements</a:t>
            </a:r>
            <a:r>
              <a:rPr lang="en-US" dirty="0"/>
              <a:t>, </a:t>
            </a:r>
            <a:r>
              <a:rPr lang="en-US" b="1" dirty="0"/>
              <a:t>actions</a:t>
            </a:r>
            <a:r>
              <a:rPr lang="en-US" dirty="0"/>
              <a:t>, and </a:t>
            </a:r>
            <a:r>
              <a:rPr lang="en-US" b="1" dirty="0"/>
              <a:t>options </a:t>
            </a:r>
            <a:r>
              <a:rPr lang="en-US" b="1" dirty="0">
                <a:solidFill>
                  <a:srgbClr val="C00000"/>
                </a:solidFill>
              </a:rPr>
              <a:t>visible</a:t>
            </a:r>
            <a:r>
              <a:rPr lang="en-US" dirty="0"/>
              <a:t>. </a:t>
            </a:r>
          </a:p>
          <a:p>
            <a:r>
              <a:rPr lang="en-US" dirty="0"/>
              <a:t>The </a:t>
            </a:r>
            <a:r>
              <a:rPr lang="en-US" b="1" dirty="0"/>
              <a:t>user should not </a:t>
            </a:r>
            <a:r>
              <a:rPr lang="en-US" dirty="0"/>
              <a:t>have to </a:t>
            </a:r>
            <a:r>
              <a:rPr lang="en-US" b="1" dirty="0"/>
              <a:t>remember</a:t>
            </a:r>
            <a:r>
              <a:rPr lang="en-US" dirty="0"/>
              <a:t> information from one part of the interface to another.</a:t>
            </a:r>
          </a:p>
          <a:p>
            <a:r>
              <a:rPr lang="en-US" b="1" dirty="0"/>
              <a:t>Information required </a:t>
            </a:r>
            <a:r>
              <a:rPr lang="en-US" dirty="0"/>
              <a:t>to use the design (e.g. field labels or menu items) </a:t>
            </a:r>
            <a:r>
              <a:rPr lang="en-US" b="1" dirty="0"/>
              <a:t>should be visible </a:t>
            </a:r>
            <a:r>
              <a:rPr lang="en-US" dirty="0"/>
              <a:t>or </a:t>
            </a:r>
            <a:r>
              <a:rPr lang="en-US" b="1" dirty="0"/>
              <a:t>easily retrievable </a:t>
            </a:r>
            <a:r>
              <a:rPr lang="en-US" dirty="0"/>
              <a:t>when needed.</a:t>
            </a:r>
          </a:p>
          <a:p>
            <a:r>
              <a:rPr lang="en-US" dirty="0"/>
              <a:t>Interfaces that </a:t>
            </a:r>
            <a:r>
              <a:rPr lang="en-US" b="1" dirty="0"/>
              <a:t>promote recognition </a:t>
            </a:r>
            <a:r>
              <a:rPr lang="en-US" dirty="0"/>
              <a:t>reduce the amount of cognitive effort required from users.</a:t>
            </a:r>
          </a:p>
          <a:p>
            <a:r>
              <a:rPr lang="en-US" b="1" dirty="0"/>
              <a:t>Tips</a:t>
            </a:r>
          </a:p>
          <a:p>
            <a:pPr lvl="1"/>
            <a:r>
              <a:rPr lang="en-US" dirty="0"/>
              <a:t>Let people </a:t>
            </a:r>
            <a:r>
              <a:rPr lang="en-US" b="1" dirty="0"/>
              <a:t>recognize information </a:t>
            </a:r>
            <a:r>
              <a:rPr lang="en-US" dirty="0"/>
              <a:t>in the </a:t>
            </a:r>
            <a:r>
              <a:rPr lang="en-US" b="1" dirty="0"/>
              <a:t>interface</a:t>
            </a:r>
            <a:r>
              <a:rPr lang="en-US" dirty="0"/>
              <a:t>, </a:t>
            </a:r>
          </a:p>
          <a:p>
            <a:pPr marL="457200" lvl="1" indent="0">
              <a:buNone/>
            </a:pPr>
            <a:r>
              <a:rPr lang="en-US" dirty="0"/>
              <a:t>	rather than forcing them to remember (“recall”) it.</a:t>
            </a:r>
          </a:p>
          <a:p>
            <a:pPr lvl="1"/>
            <a:r>
              <a:rPr lang="en-US" dirty="0"/>
              <a:t>Offer </a:t>
            </a:r>
            <a:r>
              <a:rPr lang="en-US" b="1" dirty="0"/>
              <a:t>help in context</a:t>
            </a:r>
            <a:r>
              <a:rPr lang="en-US" dirty="0"/>
              <a:t>, instead of giving users a long </a:t>
            </a:r>
          </a:p>
          <a:p>
            <a:pPr marL="457200" lvl="1" indent="0">
              <a:buNone/>
            </a:pPr>
            <a:r>
              <a:rPr lang="en-US" dirty="0"/>
              <a:t>	tutorial to memorize.</a:t>
            </a:r>
          </a:p>
          <a:p>
            <a:pPr lvl="1"/>
            <a:r>
              <a:rPr lang="en-US" b="1" dirty="0"/>
              <a:t>Reduce the information </a:t>
            </a:r>
            <a:r>
              <a:rPr lang="en-US" dirty="0"/>
              <a:t>that users have to remember.</a:t>
            </a:r>
            <a:endParaRPr lang="en-I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0390EE-827F-2075-F7A1-4215A518262C}"/>
              </a:ext>
            </a:extLst>
          </p:cNvPr>
          <p:cNvGrpSpPr/>
          <p:nvPr/>
        </p:nvGrpSpPr>
        <p:grpSpPr>
          <a:xfrm>
            <a:off x="6389912" y="3103769"/>
            <a:ext cx="4301412" cy="3430737"/>
            <a:chOff x="6389912" y="3103769"/>
            <a:chExt cx="4301412" cy="34307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DBE07ED-6725-97BB-825C-F6876E079B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99" t="6699" r="19836" b="16870"/>
            <a:stretch/>
          </p:blipFill>
          <p:spPr>
            <a:xfrm>
              <a:off x="7193900" y="3103769"/>
              <a:ext cx="2693437" cy="258790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9D476E-4439-A93D-0BC5-F1CF9E754587}"/>
                </a:ext>
              </a:extLst>
            </p:cNvPr>
            <p:cNvSpPr txBox="1"/>
            <p:nvPr/>
          </p:nvSpPr>
          <p:spPr>
            <a:xfrm>
              <a:off x="6389912" y="5611176"/>
              <a:ext cx="430141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People are more likely to answer the question </a:t>
              </a:r>
            </a:p>
            <a:p>
              <a:r>
                <a:rPr lang="en-IN" i="1" dirty="0"/>
                <a:t>Is Lisbon the capital of Portugal?</a:t>
              </a:r>
              <a:r>
                <a:rPr lang="en-IN" dirty="0"/>
                <a:t> Rather than </a:t>
              </a:r>
              <a:r>
                <a:rPr lang="en-IN" i="1" dirty="0"/>
                <a:t>What’s the capital of Portugal?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5445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6C1400-0D95-2FCD-C5C3-92B828F1C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839" y="1493193"/>
            <a:ext cx="7401311" cy="4100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566CBA-5AAA-2EA3-AD73-D6F8E07CFC5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82" y="144265"/>
            <a:ext cx="2513512" cy="544914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AD50409-BF33-09AD-FC28-497EE0142E36}"/>
              </a:ext>
            </a:extLst>
          </p:cNvPr>
          <p:cNvGrpSpPr/>
          <p:nvPr/>
        </p:nvGrpSpPr>
        <p:grpSpPr>
          <a:xfrm>
            <a:off x="454882" y="5831334"/>
            <a:ext cx="2324911" cy="505838"/>
            <a:chOff x="3988340" y="5778230"/>
            <a:chExt cx="2324911" cy="5058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C272654-F841-E9C8-1863-6A64A173D9E2}"/>
                </a:ext>
              </a:extLst>
            </p:cNvPr>
            <p:cNvGrpSpPr/>
            <p:nvPr/>
          </p:nvGrpSpPr>
          <p:grpSpPr>
            <a:xfrm>
              <a:off x="3988340" y="5778230"/>
              <a:ext cx="2324911" cy="505838"/>
              <a:chOff x="1391055" y="5379396"/>
              <a:chExt cx="2324911" cy="505838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7065139-650D-91D2-56EE-3CC6E65D2E79}"/>
                  </a:ext>
                </a:extLst>
              </p:cNvPr>
              <p:cNvGrpSpPr/>
              <p:nvPr/>
            </p:nvGrpSpPr>
            <p:grpSpPr>
              <a:xfrm>
                <a:off x="1391055" y="5379396"/>
                <a:ext cx="2324911" cy="505838"/>
                <a:chOff x="1391055" y="5379396"/>
                <a:chExt cx="2324911" cy="505838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8DA34F98-B1DC-DC18-E6DA-B2AFEB9E82DD}"/>
                    </a:ext>
                  </a:extLst>
                </p:cNvPr>
                <p:cNvSpPr/>
                <p:nvPr/>
              </p:nvSpPr>
              <p:spPr>
                <a:xfrm>
                  <a:off x="1391055" y="5476672"/>
                  <a:ext cx="2324911" cy="408562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DB3CA36-8C99-D49A-F971-D4CE067260CC}"/>
                    </a:ext>
                  </a:extLst>
                </p:cNvPr>
                <p:cNvSpPr/>
                <p:nvPr/>
              </p:nvSpPr>
              <p:spPr>
                <a:xfrm>
                  <a:off x="1391055" y="5379396"/>
                  <a:ext cx="2324911" cy="40856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5203EA-0CBA-BD26-AB1C-6CA64F9A5F1C}"/>
                  </a:ext>
                </a:extLst>
              </p:cNvPr>
              <p:cNvSpPr txBox="1"/>
              <p:nvPr/>
            </p:nvSpPr>
            <p:spPr>
              <a:xfrm>
                <a:off x="2307997" y="5408579"/>
                <a:ext cx="82747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Don’t</a:t>
                </a:r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6" name="Graphic 5" descr="Close with solid fill">
              <a:extLst>
                <a:ext uri="{FF2B5EF4-FFF2-40B4-BE49-F238E27FC236}">
                  <a16:creationId xmlns:a16="http://schemas.microsoft.com/office/drawing/2014/main" id="{1C226518-5621-DC37-0FDB-C7BF34AA7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584882" y="5866392"/>
              <a:ext cx="320400" cy="3204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EE5A03-CBC7-9CE2-A9EB-D0CF9461B87E}"/>
              </a:ext>
            </a:extLst>
          </p:cNvPr>
          <p:cNvGrpSpPr/>
          <p:nvPr/>
        </p:nvGrpSpPr>
        <p:grpSpPr>
          <a:xfrm>
            <a:off x="6796040" y="5826777"/>
            <a:ext cx="2324911" cy="505838"/>
            <a:chOff x="1246589" y="5778230"/>
            <a:chExt cx="2324911" cy="5058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44FCC1A-840E-0393-57BD-AD0E812F005D}"/>
                </a:ext>
              </a:extLst>
            </p:cNvPr>
            <p:cNvGrpSpPr/>
            <p:nvPr/>
          </p:nvGrpSpPr>
          <p:grpSpPr>
            <a:xfrm>
              <a:off x="1246589" y="5778230"/>
              <a:ext cx="2324911" cy="505838"/>
              <a:chOff x="1391055" y="5379396"/>
              <a:chExt cx="2324911" cy="505838"/>
            </a:xfrm>
            <a:solidFill>
              <a:srgbClr val="00B050"/>
            </a:solidFill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B5E8BE8-AC13-6BC0-0C75-A5E44ACEF42A}"/>
                  </a:ext>
                </a:extLst>
              </p:cNvPr>
              <p:cNvGrpSpPr/>
              <p:nvPr/>
            </p:nvGrpSpPr>
            <p:grpSpPr>
              <a:xfrm>
                <a:off x="1391055" y="5379396"/>
                <a:ext cx="2324911" cy="505838"/>
                <a:chOff x="1391055" y="5379396"/>
                <a:chExt cx="2324911" cy="505838"/>
              </a:xfrm>
              <a:grpFill/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F55135CE-9B17-D194-7B56-585F047F982F}"/>
                    </a:ext>
                  </a:extLst>
                </p:cNvPr>
                <p:cNvSpPr/>
                <p:nvPr/>
              </p:nvSpPr>
              <p:spPr>
                <a:xfrm>
                  <a:off x="1391055" y="5476672"/>
                  <a:ext cx="2324911" cy="40856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88C2AB1-6C1C-75D3-8A62-5C617338B9FE}"/>
                    </a:ext>
                  </a:extLst>
                </p:cNvPr>
                <p:cNvSpPr/>
                <p:nvPr/>
              </p:nvSpPr>
              <p:spPr>
                <a:xfrm>
                  <a:off x="1391055" y="5379396"/>
                  <a:ext cx="2324911" cy="4085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70E474-3E2A-CE9D-FC84-E4D550FB2A11}"/>
                  </a:ext>
                </a:extLst>
              </p:cNvPr>
              <p:cNvSpPr txBox="1"/>
              <p:nvPr/>
            </p:nvSpPr>
            <p:spPr>
              <a:xfrm>
                <a:off x="2516488" y="5408579"/>
                <a:ext cx="5116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Do</a:t>
                </a:r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3" name="Graphic 12" descr="Checkmark with solid fill">
              <a:extLst>
                <a:ext uri="{FF2B5EF4-FFF2-40B4-BE49-F238E27FC236}">
                  <a16:creationId xmlns:a16="http://schemas.microsoft.com/office/drawing/2014/main" id="{10D4EE06-4C99-9180-F5DB-045456825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050690" y="5875506"/>
              <a:ext cx="321332" cy="321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70515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8E58-8788-FB04-412E-82F43F3FE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Methods of UX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63112-AF14-2968-064F-04208A00E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Section - 1</a:t>
            </a:r>
          </a:p>
        </p:txBody>
      </p:sp>
    </p:spTree>
    <p:extLst>
      <p:ext uri="{BB962C8B-B14F-4D97-AF65-F5344CB8AC3E}">
        <p14:creationId xmlns:p14="http://schemas.microsoft.com/office/powerpoint/2010/main" val="142285962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36825-D5E2-F181-970F-F6893AA9E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Flexibility and Efficiency of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BA494-E5FF-159A-774C-961FF9319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Shortcuts</a:t>
            </a:r>
            <a:r>
              <a:rPr lang="en-US" dirty="0"/>
              <a:t> — hidden from novice users — may </a:t>
            </a:r>
            <a:r>
              <a:rPr lang="en-US" b="1" dirty="0"/>
              <a:t>speed up the interaction </a:t>
            </a:r>
            <a:r>
              <a:rPr lang="en-US" dirty="0"/>
              <a:t>for the expert user so that the design can </a:t>
            </a:r>
            <a:r>
              <a:rPr lang="en-US" b="1" dirty="0"/>
              <a:t>cater </a:t>
            </a:r>
            <a:r>
              <a:rPr lang="en-US" dirty="0"/>
              <a:t>to </a:t>
            </a:r>
            <a:r>
              <a:rPr lang="en-US" b="1" dirty="0"/>
              <a:t>both inexperienced </a:t>
            </a:r>
            <a:r>
              <a:rPr lang="en-US" dirty="0"/>
              <a:t>and </a:t>
            </a:r>
            <a:r>
              <a:rPr lang="en-US" b="1" dirty="0"/>
              <a:t>experienced </a:t>
            </a:r>
            <a:r>
              <a:rPr lang="en-US" dirty="0"/>
              <a:t>users. </a:t>
            </a:r>
          </a:p>
          <a:p>
            <a:r>
              <a:rPr lang="en-US" dirty="0"/>
              <a:t>Allow users to </a:t>
            </a:r>
            <a:r>
              <a:rPr lang="en-US" b="1" dirty="0"/>
              <a:t>tailor frequent actions</a:t>
            </a:r>
            <a:r>
              <a:rPr lang="en-US" dirty="0"/>
              <a:t>.</a:t>
            </a:r>
          </a:p>
          <a:p>
            <a:r>
              <a:rPr lang="en-US" dirty="0"/>
              <a:t>Flexible processes can be carried out in different ways, so that </a:t>
            </a:r>
            <a:r>
              <a:rPr lang="en-US" b="1" dirty="0"/>
              <a:t>people </a:t>
            </a:r>
            <a:r>
              <a:rPr lang="en-US" dirty="0"/>
              <a:t>can </a:t>
            </a:r>
            <a:r>
              <a:rPr lang="en-US" b="1" dirty="0"/>
              <a:t>pick whichever method works </a:t>
            </a:r>
            <a:r>
              <a:rPr lang="en-US" dirty="0"/>
              <a:t>for them.</a:t>
            </a:r>
          </a:p>
          <a:p>
            <a:r>
              <a:rPr lang="en-US" b="1" dirty="0"/>
              <a:t>Tips</a:t>
            </a:r>
          </a:p>
          <a:p>
            <a:pPr lvl="1"/>
            <a:r>
              <a:rPr lang="en-US" b="1" dirty="0"/>
              <a:t>Provide accelerators </a:t>
            </a:r>
            <a:r>
              <a:rPr lang="en-US" dirty="0"/>
              <a:t>like keyboard </a:t>
            </a:r>
            <a:r>
              <a:rPr lang="en-US" b="1" dirty="0"/>
              <a:t>shortcuts </a:t>
            </a:r>
          </a:p>
          <a:p>
            <a:pPr marL="457200" lvl="1" indent="0">
              <a:buNone/>
            </a:pPr>
            <a:r>
              <a:rPr lang="en-US" dirty="0"/>
              <a:t>	and </a:t>
            </a:r>
            <a:r>
              <a:rPr lang="en-US" b="1" dirty="0"/>
              <a:t>touch gestures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Provide </a:t>
            </a:r>
            <a:r>
              <a:rPr lang="en-US" b="1" dirty="0"/>
              <a:t>personalization </a:t>
            </a:r>
            <a:r>
              <a:rPr lang="en-US" dirty="0"/>
              <a:t>by tailoring content </a:t>
            </a:r>
          </a:p>
          <a:p>
            <a:pPr marL="457200" lvl="1" indent="0">
              <a:buNone/>
            </a:pPr>
            <a:r>
              <a:rPr lang="en-US" dirty="0"/>
              <a:t>	and functionality for individual users.</a:t>
            </a:r>
          </a:p>
          <a:p>
            <a:pPr lvl="1"/>
            <a:r>
              <a:rPr lang="en-US" dirty="0"/>
              <a:t>Allow for </a:t>
            </a:r>
            <a:r>
              <a:rPr lang="en-US" b="1" dirty="0"/>
              <a:t>customization</a:t>
            </a:r>
            <a:r>
              <a:rPr lang="en-US" dirty="0"/>
              <a:t>, so users can </a:t>
            </a:r>
            <a:r>
              <a:rPr lang="en-US" b="1" dirty="0"/>
              <a:t>make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b="1" dirty="0"/>
              <a:t>selections </a:t>
            </a:r>
            <a:r>
              <a:rPr lang="en-US" dirty="0"/>
              <a:t>about how they want the product to work.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B0BEA-C310-CCC1-C2B6-21117050BE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3" t="5891" r="19353" b="17563"/>
          <a:stretch/>
        </p:blipFill>
        <p:spPr>
          <a:xfrm>
            <a:off x="7443018" y="2961487"/>
            <a:ext cx="3147727" cy="279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729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4BE06-CCE8-5132-C36D-89096E8CE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8" y="-43690"/>
            <a:ext cx="2516112" cy="5458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947663-F44A-35F6-D430-8B6645BF8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191" y="699658"/>
            <a:ext cx="8134136" cy="471533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563D798-1FFE-DB36-66DB-43F0BDFD9224}"/>
              </a:ext>
            </a:extLst>
          </p:cNvPr>
          <p:cNvGrpSpPr/>
          <p:nvPr/>
        </p:nvGrpSpPr>
        <p:grpSpPr>
          <a:xfrm>
            <a:off x="442358" y="5831652"/>
            <a:ext cx="2324911" cy="505838"/>
            <a:chOff x="1246589" y="5778230"/>
            <a:chExt cx="2324911" cy="5058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10F2D6E-B63B-9CE3-B48B-4264CACECA3A}"/>
                </a:ext>
              </a:extLst>
            </p:cNvPr>
            <p:cNvGrpSpPr/>
            <p:nvPr/>
          </p:nvGrpSpPr>
          <p:grpSpPr>
            <a:xfrm>
              <a:off x="1246589" y="5778230"/>
              <a:ext cx="2324911" cy="505838"/>
              <a:chOff x="1391055" y="5379396"/>
              <a:chExt cx="2324911" cy="505838"/>
            </a:xfrm>
            <a:solidFill>
              <a:srgbClr val="00B050"/>
            </a:solidFill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E50B8A9-6D47-3009-B256-01F6D746617C}"/>
                  </a:ext>
                </a:extLst>
              </p:cNvPr>
              <p:cNvGrpSpPr/>
              <p:nvPr/>
            </p:nvGrpSpPr>
            <p:grpSpPr>
              <a:xfrm>
                <a:off x="1391055" y="5379396"/>
                <a:ext cx="2324911" cy="505838"/>
                <a:chOff x="1391055" y="5379396"/>
                <a:chExt cx="2324911" cy="505838"/>
              </a:xfrm>
              <a:grpFill/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19D1C2B6-BCAF-3EFC-F947-EF80692B2F7C}"/>
                    </a:ext>
                  </a:extLst>
                </p:cNvPr>
                <p:cNvSpPr/>
                <p:nvPr/>
              </p:nvSpPr>
              <p:spPr>
                <a:xfrm>
                  <a:off x="1391055" y="5476672"/>
                  <a:ext cx="2324911" cy="40856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5588F54-EDFA-5966-D55E-B0D9B7E1DE78}"/>
                    </a:ext>
                  </a:extLst>
                </p:cNvPr>
                <p:cNvSpPr/>
                <p:nvPr/>
              </p:nvSpPr>
              <p:spPr>
                <a:xfrm>
                  <a:off x="1391055" y="5379396"/>
                  <a:ext cx="2324911" cy="4085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C4832D-2070-A816-4F6C-480594236F03}"/>
                  </a:ext>
                </a:extLst>
              </p:cNvPr>
              <p:cNvSpPr txBox="1"/>
              <p:nvPr/>
            </p:nvSpPr>
            <p:spPr>
              <a:xfrm>
                <a:off x="2516488" y="5408579"/>
                <a:ext cx="5116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Do</a:t>
                </a:r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3" name="Graphic 12" descr="Checkmark with solid fill">
              <a:extLst>
                <a:ext uri="{FF2B5EF4-FFF2-40B4-BE49-F238E27FC236}">
                  <a16:creationId xmlns:a16="http://schemas.microsoft.com/office/drawing/2014/main" id="{6C9DA75E-F3B5-5703-FCFD-FFE333E8A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050690" y="5875506"/>
              <a:ext cx="321332" cy="321332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902253-98EE-5A3B-D93C-C0EEF31E99A7}"/>
              </a:ext>
            </a:extLst>
          </p:cNvPr>
          <p:cNvGrpSpPr/>
          <p:nvPr/>
        </p:nvGrpSpPr>
        <p:grpSpPr>
          <a:xfrm>
            <a:off x="6469804" y="5831652"/>
            <a:ext cx="2324911" cy="505838"/>
            <a:chOff x="1246589" y="5778230"/>
            <a:chExt cx="2324911" cy="5058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4F979F3-0142-C28B-D0B7-F2083F9C7EF8}"/>
                </a:ext>
              </a:extLst>
            </p:cNvPr>
            <p:cNvGrpSpPr/>
            <p:nvPr/>
          </p:nvGrpSpPr>
          <p:grpSpPr>
            <a:xfrm>
              <a:off x="1246589" y="5778230"/>
              <a:ext cx="2324911" cy="505838"/>
              <a:chOff x="1391055" y="5379396"/>
              <a:chExt cx="2324911" cy="505838"/>
            </a:xfrm>
            <a:solidFill>
              <a:srgbClr val="00B050"/>
            </a:solidFill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33D5C78-1421-4F91-603A-FA29563F4056}"/>
                  </a:ext>
                </a:extLst>
              </p:cNvPr>
              <p:cNvGrpSpPr/>
              <p:nvPr/>
            </p:nvGrpSpPr>
            <p:grpSpPr>
              <a:xfrm>
                <a:off x="1391055" y="5379396"/>
                <a:ext cx="2324911" cy="505838"/>
                <a:chOff x="1391055" y="5379396"/>
                <a:chExt cx="2324911" cy="505838"/>
              </a:xfrm>
              <a:grpFill/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CC78460C-43FB-2FAD-F20D-CD3CCECE1F0F}"/>
                    </a:ext>
                  </a:extLst>
                </p:cNvPr>
                <p:cNvSpPr/>
                <p:nvPr/>
              </p:nvSpPr>
              <p:spPr>
                <a:xfrm>
                  <a:off x="1391055" y="5476672"/>
                  <a:ext cx="2324911" cy="40856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3C87CE81-99C1-26F7-C930-405F57760D63}"/>
                    </a:ext>
                  </a:extLst>
                </p:cNvPr>
                <p:cNvSpPr/>
                <p:nvPr/>
              </p:nvSpPr>
              <p:spPr>
                <a:xfrm>
                  <a:off x="1391055" y="5379396"/>
                  <a:ext cx="2324911" cy="4085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D5227C6-CA9E-A392-6D57-59ECC319E2A1}"/>
                  </a:ext>
                </a:extLst>
              </p:cNvPr>
              <p:cNvSpPr txBox="1"/>
              <p:nvPr/>
            </p:nvSpPr>
            <p:spPr>
              <a:xfrm>
                <a:off x="2516488" y="5408579"/>
                <a:ext cx="5116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Do</a:t>
                </a:r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7" name="Graphic 26" descr="Checkmark with solid fill">
              <a:extLst>
                <a:ext uri="{FF2B5EF4-FFF2-40B4-BE49-F238E27FC236}">
                  <a16:creationId xmlns:a16="http://schemas.microsoft.com/office/drawing/2014/main" id="{646CE11C-6370-5964-EC66-7F5C74E52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050690" y="5875506"/>
              <a:ext cx="321332" cy="321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59497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7DC1-578A-EC43-C7B8-479F1D23F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Aesthetic and Minimalist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92AF4-F81A-64C3-F4E9-ADE27D0F7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Interfaces should </a:t>
            </a:r>
            <a:r>
              <a:rPr lang="en-US" b="1" dirty="0"/>
              <a:t>not contain information </a:t>
            </a:r>
            <a:r>
              <a:rPr lang="en-US" dirty="0"/>
              <a:t>that is </a:t>
            </a:r>
            <a:r>
              <a:rPr lang="en-US" b="1" dirty="0"/>
              <a:t>irrelevant</a:t>
            </a:r>
            <a:r>
              <a:rPr lang="en-US" dirty="0"/>
              <a:t> or </a:t>
            </a:r>
            <a:r>
              <a:rPr lang="en-US" b="1" dirty="0"/>
              <a:t>rarely needed</a:t>
            </a:r>
            <a:r>
              <a:rPr lang="en-US" dirty="0"/>
              <a:t>. </a:t>
            </a:r>
          </a:p>
          <a:p>
            <a:r>
              <a:rPr lang="en-US" dirty="0"/>
              <a:t>Every </a:t>
            </a:r>
            <a:r>
              <a:rPr lang="en-US" b="1" dirty="0"/>
              <a:t>extra </a:t>
            </a:r>
            <a:r>
              <a:rPr lang="en-US" dirty="0"/>
              <a:t>unit of </a:t>
            </a:r>
            <a:r>
              <a:rPr lang="en-US" b="1" dirty="0"/>
              <a:t>information </a:t>
            </a:r>
            <a:r>
              <a:rPr lang="en-US" dirty="0"/>
              <a:t>in an interface </a:t>
            </a:r>
            <a:r>
              <a:rPr lang="en-US" b="1" dirty="0"/>
              <a:t>competes </a:t>
            </a:r>
            <a:r>
              <a:rPr lang="en-US" dirty="0"/>
              <a:t>with the relevant units of information and </a:t>
            </a:r>
            <a:r>
              <a:rPr lang="en-US" b="1" dirty="0"/>
              <a:t>diminishes </a:t>
            </a:r>
            <a:r>
              <a:rPr lang="en-US" dirty="0"/>
              <a:t>their </a:t>
            </a:r>
            <a:r>
              <a:rPr lang="en-US" b="1" dirty="0"/>
              <a:t>relative visibility</a:t>
            </a:r>
            <a:r>
              <a:rPr lang="en-US" dirty="0"/>
              <a:t>.</a:t>
            </a:r>
          </a:p>
          <a:p>
            <a:r>
              <a:rPr lang="en-US" dirty="0"/>
              <a:t>This heuristic doesn't mean you have to use a flat design — it's about making sure you're </a:t>
            </a:r>
            <a:r>
              <a:rPr lang="en-US" b="1" dirty="0"/>
              <a:t>keeping </a:t>
            </a:r>
            <a:r>
              <a:rPr lang="en-US" dirty="0"/>
              <a:t>the </a:t>
            </a:r>
            <a:r>
              <a:rPr lang="en-US" b="1" dirty="0"/>
              <a:t>content </a:t>
            </a:r>
            <a:r>
              <a:rPr lang="en-US" dirty="0"/>
              <a:t>and </a:t>
            </a:r>
            <a:r>
              <a:rPr lang="en-US" b="1" dirty="0"/>
              <a:t>visual design focused </a:t>
            </a:r>
            <a:r>
              <a:rPr lang="en-US" dirty="0"/>
              <a:t>on the essentials. </a:t>
            </a:r>
          </a:p>
          <a:p>
            <a:r>
              <a:rPr lang="en-US" dirty="0"/>
              <a:t>Ensure that the visual elements of the interface </a:t>
            </a:r>
            <a:r>
              <a:rPr lang="en-US" b="1" dirty="0"/>
              <a:t>support the user's primary goals</a:t>
            </a:r>
          </a:p>
          <a:p>
            <a:r>
              <a:rPr lang="en-US" b="1" dirty="0"/>
              <a:t>Tips</a:t>
            </a:r>
          </a:p>
          <a:p>
            <a:pPr lvl="1"/>
            <a:r>
              <a:rPr lang="en-US" dirty="0"/>
              <a:t>Keep the </a:t>
            </a:r>
            <a:r>
              <a:rPr lang="en-US" b="1" dirty="0"/>
              <a:t>content </a:t>
            </a:r>
            <a:r>
              <a:rPr lang="en-US" dirty="0"/>
              <a:t>and visual design of </a:t>
            </a:r>
            <a:r>
              <a:rPr lang="en-US" b="1" dirty="0"/>
              <a:t>UI </a:t>
            </a:r>
          </a:p>
          <a:p>
            <a:pPr marL="457200" lvl="1" indent="0">
              <a:buNone/>
            </a:pPr>
            <a:r>
              <a:rPr lang="en-US" b="1" dirty="0"/>
              <a:t>	focused </a:t>
            </a:r>
            <a:r>
              <a:rPr lang="en-US" dirty="0"/>
              <a:t>on the essentials.</a:t>
            </a:r>
          </a:p>
          <a:p>
            <a:pPr lvl="1"/>
            <a:r>
              <a:rPr lang="en-US" dirty="0"/>
              <a:t>Don't let </a:t>
            </a:r>
            <a:r>
              <a:rPr lang="en-US" b="1" dirty="0"/>
              <a:t>unnecessary elements distract users </a:t>
            </a:r>
          </a:p>
          <a:p>
            <a:pPr marL="457200" lvl="1" indent="0">
              <a:buNone/>
            </a:pPr>
            <a:r>
              <a:rPr lang="en-US" dirty="0"/>
              <a:t>	from the information they really need.</a:t>
            </a:r>
          </a:p>
          <a:p>
            <a:pPr lvl="1"/>
            <a:r>
              <a:rPr lang="en-US" b="1" dirty="0"/>
              <a:t>Prioritize </a:t>
            </a:r>
            <a:r>
              <a:rPr lang="en-US" dirty="0"/>
              <a:t>the </a:t>
            </a:r>
            <a:r>
              <a:rPr lang="en-US" b="1" dirty="0"/>
              <a:t>content </a:t>
            </a:r>
            <a:r>
              <a:rPr lang="en-US" dirty="0"/>
              <a:t>and </a:t>
            </a:r>
            <a:r>
              <a:rPr lang="en-US" b="1" dirty="0"/>
              <a:t>features </a:t>
            </a:r>
            <a:r>
              <a:rPr lang="en-US" dirty="0"/>
              <a:t>to support</a:t>
            </a:r>
          </a:p>
          <a:p>
            <a:pPr marL="457200" lvl="1" indent="0">
              <a:buNone/>
            </a:pPr>
            <a:r>
              <a:rPr lang="en-US" dirty="0"/>
              <a:t>	primary goals.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9386F-2DEE-F659-D647-75A48A4F80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8" t="7886" r="19248" b="18853"/>
          <a:stretch/>
        </p:blipFill>
        <p:spPr>
          <a:xfrm>
            <a:off x="6759610" y="3429000"/>
            <a:ext cx="3416776" cy="289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921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E30442-5684-3979-B0D3-667EE48EC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7" y="108783"/>
            <a:ext cx="7587125" cy="38646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64A0F-BF7E-461A-77FA-1C0CD876C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7" y="4481199"/>
            <a:ext cx="6686550" cy="176212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FAAADD3-F2BD-8C9E-70C9-74ECE8F1B368}"/>
              </a:ext>
            </a:extLst>
          </p:cNvPr>
          <p:cNvGrpSpPr/>
          <p:nvPr/>
        </p:nvGrpSpPr>
        <p:grpSpPr>
          <a:xfrm>
            <a:off x="8454278" y="1788210"/>
            <a:ext cx="2324911" cy="505838"/>
            <a:chOff x="1246589" y="5778230"/>
            <a:chExt cx="2324911" cy="5058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8DB75E5-4565-A791-330A-FBC5C0E944D8}"/>
                </a:ext>
              </a:extLst>
            </p:cNvPr>
            <p:cNvGrpSpPr/>
            <p:nvPr/>
          </p:nvGrpSpPr>
          <p:grpSpPr>
            <a:xfrm>
              <a:off x="1246589" y="5778230"/>
              <a:ext cx="2324911" cy="505838"/>
              <a:chOff x="1391055" y="5379396"/>
              <a:chExt cx="2324911" cy="505838"/>
            </a:xfrm>
            <a:solidFill>
              <a:srgbClr val="00B050"/>
            </a:solidFill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47D724F-2026-FBBA-CA43-071061F9EB69}"/>
                  </a:ext>
                </a:extLst>
              </p:cNvPr>
              <p:cNvGrpSpPr/>
              <p:nvPr/>
            </p:nvGrpSpPr>
            <p:grpSpPr>
              <a:xfrm>
                <a:off x="1391055" y="5379396"/>
                <a:ext cx="2324911" cy="505838"/>
                <a:chOff x="1391055" y="5379396"/>
                <a:chExt cx="2324911" cy="505838"/>
              </a:xfrm>
              <a:grpFill/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42A2309B-EBB0-4BD2-70C6-0423E163DFCF}"/>
                    </a:ext>
                  </a:extLst>
                </p:cNvPr>
                <p:cNvSpPr/>
                <p:nvPr/>
              </p:nvSpPr>
              <p:spPr>
                <a:xfrm>
                  <a:off x="1391055" y="5476672"/>
                  <a:ext cx="2324911" cy="40856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5DD2EF3-AF5C-DCAE-46DE-244FD48A1B14}"/>
                    </a:ext>
                  </a:extLst>
                </p:cNvPr>
                <p:cNvSpPr/>
                <p:nvPr/>
              </p:nvSpPr>
              <p:spPr>
                <a:xfrm>
                  <a:off x="1391055" y="5379396"/>
                  <a:ext cx="2324911" cy="4085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D9549A0-EEAF-4D59-AEB8-9A4740BC291D}"/>
                  </a:ext>
                </a:extLst>
              </p:cNvPr>
              <p:cNvSpPr txBox="1"/>
              <p:nvPr/>
            </p:nvSpPr>
            <p:spPr>
              <a:xfrm>
                <a:off x="2516488" y="5408579"/>
                <a:ext cx="5116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Do</a:t>
                </a:r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3" name="Graphic 12" descr="Checkmark with solid fill">
              <a:extLst>
                <a:ext uri="{FF2B5EF4-FFF2-40B4-BE49-F238E27FC236}">
                  <a16:creationId xmlns:a16="http://schemas.microsoft.com/office/drawing/2014/main" id="{7BE1ACA4-9939-B9E2-3B1E-C69F451E6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050690" y="5875506"/>
              <a:ext cx="321332" cy="32133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AF110A-97C9-C2D1-914C-FE5FAD7F71BB}"/>
              </a:ext>
            </a:extLst>
          </p:cNvPr>
          <p:cNvGrpSpPr/>
          <p:nvPr/>
        </p:nvGrpSpPr>
        <p:grpSpPr>
          <a:xfrm>
            <a:off x="8454278" y="5109342"/>
            <a:ext cx="2324911" cy="505838"/>
            <a:chOff x="1246589" y="5778230"/>
            <a:chExt cx="2324911" cy="50583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0D2DC2A-E589-63B5-DE11-F14183AD2D0E}"/>
                </a:ext>
              </a:extLst>
            </p:cNvPr>
            <p:cNvGrpSpPr/>
            <p:nvPr/>
          </p:nvGrpSpPr>
          <p:grpSpPr>
            <a:xfrm>
              <a:off x="1246589" y="5778230"/>
              <a:ext cx="2324911" cy="505838"/>
              <a:chOff x="1391055" y="5379396"/>
              <a:chExt cx="2324911" cy="505838"/>
            </a:xfrm>
            <a:solidFill>
              <a:srgbClr val="00B050"/>
            </a:solidFill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118815C-68DC-F283-2783-6E215464EC44}"/>
                  </a:ext>
                </a:extLst>
              </p:cNvPr>
              <p:cNvGrpSpPr/>
              <p:nvPr/>
            </p:nvGrpSpPr>
            <p:grpSpPr>
              <a:xfrm>
                <a:off x="1391055" y="5379396"/>
                <a:ext cx="2324911" cy="505838"/>
                <a:chOff x="1391055" y="5379396"/>
                <a:chExt cx="2324911" cy="505838"/>
              </a:xfrm>
              <a:grpFill/>
            </p:grpSpPr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41EBD3A9-10E1-EC14-BEC7-AC889992FABF}"/>
                    </a:ext>
                  </a:extLst>
                </p:cNvPr>
                <p:cNvSpPr/>
                <p:nvPr/>
              </p:nvSpPr>
              <p:spPr>
                <a:xfrm>
                  <a:off x="1391055" y="5476672"/>
                  <a:ext cx="2324911" cy="40856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66CBAC0-95FC-1085-8436-A3B60885BCDB}"/>
                    </a:ext>
                  </a:extLst>
                </p:cNvPr>
                <p:cNvSpPr/>
                <p:nvPr/>
              </p:nvSpPr>
              <p:spPr>
                <a:xfrm>
                  <a:off x="1391055" y="5379396"/>
                  <a:ext cx="2324911" cy="4085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2C9D7E6-4406-9B6F-97E7-7D5EFD1191A6}"/>
                  </a:ext>
                </a:extLst>
              </p:cNvPr>
              <p:cNvSpPr txBox="1"/>
              <p:nvPr/>
            </p:nvSpPr>
            <p:spPr>
              <a:xfrm>
                <a:off x="2516488" y="5408579"/>
                <a:ext cx="5116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Do</a:t>
                </a:r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0" name="Graphic 19" descr="Checkmark with solid fill">
              <a:extLst>
                <a:ext uri="{FF2B5EF4-FFF2-40B4-BE49-F238E27FC236}">
                  <a16:creationId xmlns:a16="http://schemas.microsoft.com/office/drawing/2014/main" id="{4D73B615-5E72-A917-E293-F0194A4B1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050690" y="5875506"/>
              <a:ext cx="321332" cy="321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0025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825FE-3914-A353-2FA8-D7A5C30D3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Help Users Recognize, Diagnose, and Recover from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32B56-BF02-5565-92BE-DABD3C2C6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Error messages </a:t>
            </a:r>
            <a:r>
              <a:rPr lang="en-US" dirty="0"/>
              <a:t>should be expressed in </a:t>
            </a:r>
            <a:r>
              <a:rPr lang="en-US" b="1" dirty="0"/>
              <a:t>plain language </a:t>
            </a:r>
            <a:r>
              <a:rPr lang="en-US" dirty="0"/>
              <a:t>(no error codes), precisely </a:t>
            </a:r>
            <a:r>
              <a:rPr lang="en-US" b="1" dirty="0"/>
              <a:t>indicate </a:t>
            </a:r>
            <a:r>
              <a:rPr lang="en-US" dirty="0"/>
              <a:t>the </a:t>
            </a:r>
            <a:r>
              <a:rPr lang="en-US" b="1" dirty="0"/>
              <a:t>problem</a:t>
            </a:r>
            <a:r>
              <a:rPr lang="en-US" dirty="0"/>
              <a:t>, and constructively </a:t>
            </a:r>
            <a:r>
              <a:rPr lang="en-US" b="1" dirty="0"/>
              <a:t>suggest </a:t>
            </a:r>
            <a:r>
              <a:rPr lang="en-US" dirty="0"/>
              <a:t>a </a:t>
            </a:r>
            <a:r>
              <a:rPr lang="en-US" b="1" dirty="0"/>
              <a:t>solution</a:t>
            </a:r>
            <a:r>
              <a:rPr lang="en-US" dirty="0"/>
              <a:t>.</a:t>
            </a:r>
          </a:p>
          <a:p>
            <a:r>
              <a:rPr lang="en-US" dirty="0"/>
              <a:t>These </a:t>
            </a:r>
            <a:r>
              <a:rPr lang="en-US" b="1" dirty="0"/>
              <a:t>error </a:t>
            </a:r>
            <a:r>
              <a:rPr lang="en-US" dirty="0"/>
              <a:t>messages should also be </a:t>
            </a:r>
            <a:r>
              <a:rPr lang="en-US" b="1" dirty="0"/>
              <a:t>presented </a:t>
            </a:r>
            <a:r>
              <a:rPr lang="en-US" dirty="0"/>
              <a:t>with </a:t>
            </a:r>
            <a:r>
              <a:rPr lang="en-US" b="1" dirty="0"/>
              <a:t>visual treatments </a:t>
            </a:r>
            <a:r>
              <a:rPr lang="en-US" dirty="0"/>
              <a:t>that will </a:t>
            </a:r>
            <a:r>
              <a:rPr lang="en-US" b="1" dirty="0"/>
              <a:t>help users notice </a:t>
            </a:r>
            <a:r>
              <a:rPr lang="en-US" dirty="0"/>
              <a:t>and </a:t>
            </a:r>
            <a:r>
              <a:rPr lang="en-US" b="1" dirty="0"/>
              <a:t>recognize </a:t>
            </a:r>
            <a:r>
              <a:rPr lang="en-US" dirty="0"/>
              <a:t>them.</a:t>
            </a:r>
          </a:p>
          <a:p>
            <a:r>
              <a:rPr lang="en-US" b="1" dirty="0"/>
              <a:t>Tips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traditional error-message </a:t>
            </a:r>
            <a:r>
              <a:rPr lang="en-US" dirty="0"/>
              <a:t>visuals, like bold, red text.</a:t>
            </a:r>
          </a:p>
          <a:p>
            <a:pPr lvl="1"/>
            <a:r>
              <a:rPr lang="en-US" dirty="0"/>
              <a:t>Tell users what went wrong in language they will </a:t>
            </a:r>
          </a:p>
          <a:p>
            <a:pPr marL="457200" lvl="1" indent="0">
              <a:buNone/>
            </a:pPr>
            <a:r>
              <a:rPr lang="en-US" dirty="0"/>
              <a:t>	understand — </a:t>
            </a:r>
            <a:r>
              <a:rPr lang="en-US" b="1" dirty="0"/>
              <a:t>avoid technical jargon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Offer </a:t>
            </a:r>
            <a:r>
              <a:rPr lang="en-US" dirty="0"/>
              <a:t>users a </a:t>
            </a:r>
            <a:r>
              <a:rPr lang="en-US" b="1" dirty="0"/>
              <a:t>solution</a:t>
            </a:r>
            <a:r>
              <a:rPr lang="en-US" dirty="0"/>
              <a:t>, like a shortcut that can solve </a:t>
            </a:r>
          </a:p>
          <a:p>
            <a:pPr marL="457200" lvl="1" indent="0">
              <a:buNone/>
            </a:pPr>
            <a:r>
              <a:rPr lang="en-US" dirty="0"/>
              <a:t>	the error immediately.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FBE5B-1DA8-B4CE-1A3B-8DB49EE1C7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8" t="8459" r="12448" b="18423"/>
          <a:stretch/>
        </p:blipFill>
        <p:spPr>
          <a:xfrm>
            <a:off x="7502012" y="2843607"/>
            <a:ext cx="3952568" cy="273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732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B097F-6413-43A0-4E42-C40A6BAEB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2" r="13949"/>
          <a:stretch/>
        </p:blipFill>
        <p:spPr>
          <a:xfrm>
            <a:off x="4640826" y="88491"/>
            <a:ext cx="6410632" cy="45820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2D3DFE-0EF5-7468-4DE4-2E438B36C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74"/>
          <a:stretch/>
        </p:blipFill>
        <p:spPr>
          <a:xfrm>
            <a:off x="894736" y="521323"/>
            <a:ext cx="2930208" cy="41492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B007BFE-D216-CB7F-7945-837F984C2D71}"/>
              </a:ext>
            </a:extLst>
          </p:cNvPr>
          <p:cNvGrpSpPr/>
          <p:nvPr/>
        </p:nvGrpSpPr>
        <p:grpSpPr>
          <a:xfrm>
            <a:off x="1197384" y="5168109"/>
            <a:ext cx="2324911" cy="505838"/>
            <a:chOff x="1246589" y="5778230"/>
            <a:chExt cx="2324911" cy="5058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833E6EF-4377-3C9A-02D7-273E116DC2DD}"/>
                </a:ext>
              </a:extLst>
            </p:cNvPr>
            <p:cNvGrpSpPr/>
            <p:nvPr/>
          </p:nvGrpSpPr>
          <p:grpSpPr>
            <a:xfrm>
              <a:off x="1246589" y="5778230"/>
              <a:ext cx="2324911" cy="505838"/>
              <a:chOff x="1391055" y="5379396"/>
              <a:chExt cx="2324911" cy="505838"/>
            </a:xfrm>
            <a:solidFill>
              <a:srgbClr val="00B050"/>
            </a:solidFill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4FA5157-271C-27B3-587D-9618DFB024DD}"/>
                  </a:ext>
                </a:extLst>
              </p:cNvPr>
              <p:cNvGrpSpPr/>
              <p:nvPr/>
            </p:nvGrpSpPr>
            <p:grpSpPr>
              <a:xfrm>
                <a:off x="1391055" y="5379396"/>
                <a:ext cx="2324911" cy="505838"/>
                <a:chOff x="1391055" y="5379396"/>
                <a:chExt cx="2324911" cy="505838"/>
              </a:xfrm>
              <a:grpFill/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E6E908F6-A7B9-7420-9DD8-4EFFA7232E6B}"/>
                    </a:ext>
                  </a:extLst>
                </p:cNvPr>
                <p:cNvSpPr/>
                <p:nvPr/>
              </p:nvSpPr>
              <p:spPr>
                <a:xfrm>
                  <a:off x="1391055" y="5476672"/>
                  <a:ext cx="2324911" cy="40856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9614EA3-5B21-1635-C936-AF5381F20C4D}"/>
                    </a:ext>
                  </a:extLst>
                </p:cNvPr>
                <p:cNvSpPr/>
                <p:nvPr/>
              </p:nvSpPr>
              <p:spPr>
                <a:xfrm>
                  <a:off x="1391055" y="5379396"/>
                  <a:ext cx="2324911" cy="4085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73751B-FFEB-8A47-DA63-468972AC01D1}"/>
                  </a:ext>
                </a:extLst>
              </p:cNvPr>
              <p:cNvSpPr txBox="1"/>
              <p:nvPr/>
            </p:nvSpPr>
            <p:spPr>
              <a:xfrm>
                <a:off x="2516488" y="5408579"/>
                <a:ext cx="5116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Do</a:t>
                </a:r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3" name="Graphic 12" descr="Checkmark with solid fill">
              <a:extLst>
                <a:ext uri="{FF2B5EF4-FFF2-40B4-BE49-F238E27FC236}">
                  <a16:creationId xmlns:a16="http://schemas.microsoft.com/office/drawing/2014/main" id="{1688A4BA-7581-3803-2FBA-2E5DE2C0D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050690" y="5875506"/>
              <a:ext cx="321332" cy="32133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DA5A89C-D2A2-42AC-F5E4-2DB1BB170061}"/>
              </a:ext>
            </a:extLst>
          </p:cNvPr>
          <p:cNvGrpSpPr/>
          <p:nvPr/>
        </p:nvGrpSpPr>
        <p:grpSpPr>
          <a:xfrm>
            <a:off x="6683686" y="5163086"/>
            <a:ext cx="2324911" cy="505838"/>
            <a:chOff x="1246589" y="5778230"/>
            <a:chExt cx="2324911" cy="50583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5994025-D72C-8420-64B9-EACFB919E384}"/>
                </a:ext>
              </a:extLst>
            </p:cNvPr>
            <p:cNvGrpSpPr/>
            <p:nvPr/>
          </p:nvGrpSpPr>
          <p:grpSpPr>
            <a:xfrm>
              <a:off x="1246589" y="5778230"/>
              <a:ext cx="2324911" cy="505838"/>
              <a:chOff x="1391055" y="5379396"/>
              <a:chExt cx="2324911" cy="505838"/>
            </a:xfrm>
            <a:solidFill>
              <a:srgbClr val="00B050"/>
            </a:solidFill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7A46DE9-13ED-8440-CBD1-0970E65FD5D6}"/>
                  </a:ext>
                </a:extLst>
              </p:cNvPr>
              <p:cNvGrpSpPr/>
              <p:nvPr/>
            </p:nvGrpSpPr>
            <p:grpSpPr>
              <a:xfrm>
                <a:off x="1391055" y="5379396"/>
                <a:ext cx="2324911" cy="505838"/>
                <a:chOff x="1391055" y="5379396"/>
                <a:chExt cx="2324911" cy="505838"/>
              </a:xfrm>
              <a:grpFill/>
            </p:grpSpPr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ED902F39-DCC6-F577-7645-DE91A13A7DF9}"/>
                    </a:ext>
                  </a:extLst>
                </p:cNvPr>
                <p:cNvSpPr/>
                <p:nvPr/>
              </p:nvSpPr>
              <p:spPr>
                <a:xfrm>
                  <a:off x="1391055" y="5476672"/>
                  <a:ext cx="2324911" cy="40856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552FC87F-2B1B-AFC3-ECCC-A18339ED05DF}"/>
                    </a:ext>
                  </a:extLst>
                </p:cNvPr>
                <p:cNvSpPr/>
                <p:nvPr/>
              </p:nvSpPr>
              <p:spPr>
                <a:xfrm>
                  <a:off x="1391055" y="5379396"/>
                  <a:ext cx="2324911" cy="4085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02B5CD-190E-29D1-4F58-FE13D8ACAC9C}"/>
                  </a:ext>
                </a:extLst>
              </p:cNvPr>
              <p:cNvSpPr txBox="1"/>
              <p:nvPr/>
            </p:nvSpPr>
            <p:spPr>
              <a:xfrm>
                <a:off x="2516488" y="5408579"/>
                <a:ext cx="5116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Do</a:t>
                </a:r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0" name="Graphic 19" descr="Checkmark with solid fill">
              <a:extLst>
                <a:ext uri="{FF2B5EF4-FFF2-40B4-BE49-F238E27FC236}">
                  <a16:creationId xmlns:a16="http://schemas.microsoft.com/office/drawing/2014/main" id="{004A5628-7311-AB82-ECDA-655BFD02A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2050690" y="5875506"/>
              <a:ext cx="321332" cy="321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91534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370F3-36F4-3EF8-6F3F-66C14B769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2" t="14435" r="20722" b="14435"/>
          <a:stretch/>
        </p:blipFill>
        <p:spPr>
          <a:xfrm>
            <a:off x="688259" y="798320"/>
            <a:ext cx="3210654" cy="4435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343B756-FEF6-40D1-CE00-F98344951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586" y="737420"/>
            <a:ext cx="7227466" cy="449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96B31DA-F9CE-E838-6FAF-E0FAB59D0564}"/>
              </a:ext>
            </a:extLst>
          </p:cNvPr>
          <p:cNvGrpSpPr/>
          <p:nvPr/>
        </p:nvGrpSpPr>
        <p:grpSpPr>
          <a:xfrm>
            <a:off x="6943863" y="5580806"/>
            <a:ext cx="2324911" cy="505838"/>
            <a:chOff x="3988340" y="5778230"/>
            <a:chExt cx="2324911" cy="5058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9405B91-4DB3-C974-41AE-843876F3CE94}"/>
                </a:ext>
              </a:extLst>
            </p:cNvPr>
            <p:cNvGrpSpPr/>
            <p:nvPr/>
          </p:nvGrpSpPr>
          <p:grpSpPr>
            <a:xfrm>
              <a:off x="3988340" y="5778230"/>
              <a:ext cx="2324911" cy="505838"/>
              <a:chOff x="1391055" y="5379396"/>
              <a:chExt cx="2324911" cy="50583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A955C1B-CB69-CFD4-FCD7-36B79117947F}"/>
                  </a:ext>
                </a:extLst>
              </p:cNvPr>
              <p:cNvGrpSpPr/>
              <p:nvPr/>
            </p:nvGrpSpPr>
            <p:grpSpPr>
              <a:xfrm>
                <a:off x="1391055" y="5379396"/>
                <a:ext cx="2324911" cy="505838"/>
                <a:chOff x="1391055" y="5379396"/>
                <a:chExt cx="2324911" cy="505838"/>
              </a:xfrm>
            </p:grpSpPr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34D42019-CEF6-2BF2-5B7A-2E16F9DC1AB6}"/>
                    </a:ext>
                  </a:extLst>
                </p:cNvPr>
                <p:cNvSpPr/>
                <p:nvPr/>
              </p:nvSpPr>
              <p:spPr>
                <a:xfrm>
                  <a:off x="1391055" y="5476672"/>
                  <a:ext cx="2324911" cy="408562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9A857B2-9907-2F89-4697-54AFF1C76113}"/>
                    </a:ext>
                  </a:extLst>
                </p:cNvPr>
                <p:cNvSpPr/>
                <p:nvPr/>
              </p:nvSpPr>
              <p:spPr>
                <a:xfrm>
                  <a:off x="1391055" y="5379396"/>
                  <a:ext cx="2324911" cy="408562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D7FE2C-6B74-8D06-74BB-89837207FE5C}"/>
                  </a:ext>
                </a:extLst>
              </p:cNvPr>
              <p:cNvSpPr txBox="1"/>
              <p:nvPr/>
            </p:nvSpPr>
            <p:spPr>
              <a:xfrm>
                <a:off x="2307997" y="5408579"/>
                <a:ext cx="82747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Don’t</a:t>
                </a:r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5" name="Graphic 4" descr="Close with solid fill">
              <a:extLst>
                <a:ext uri="{FF2B5EF4-FFF2-40B4-BE49-F238E27FC236}">
                  <a16:creationId xmlns:a16="http://schemas.microsoft.com/office/drawing/2014/main" id="{0068125C-65C0-3E22-3BA8-127830AE4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584882" y="5866392"/>
              <a:ext cx="320400" cy="320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EC96C4-0AF4-E051-800C-09DC249B9318}"/>
              </a:ext>
            </a:extLst>
          </p:cNvPr>
          <p:cNvGrpSpPr/>
          <p:nvPr/>
        </p:nvGrpSpPr>
        <p:grpSpPr>
          <a:xfrm>
            <a:off x="1131130" y="5575783"/>
            <a:ext cx="2324911" cy="505838"/>
            <a:chOff x="1246589" y="5778230"/>
            <a:chExt cx="2324911" cy="50583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119DBCE-884B-7EC2-AA6B-E5A918F31D19}"/>
                </a:ext>
              </a:extLst>
            </p:cNvPr>
            <p:cNvGrpSpPr/>
            <p:nvPr/>
          </p:nvGrpSpPr>
          <p:grpSpPr>
            <a:xfrm>
              <a:off x="1246589" y="5778230"/>
              <a:ext cx="2324911" cy="505838"/>
              <a:chOff x="1391055" y="5379396"/>
              <a:chExt cx="2324911" cy="505838"/>
            </a:xfrm>
            <a:solidFill>
              <a:srgbClr val="00B050"/>
            </a:solidFill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DB65289-C3EB-9675-8438-319159C186D0}"/>
                  </a:ext>
                </a:extLst>
              </p:cNvPr>
              <p:cNvGrpSpPr/>
              <p:nvPr/>
            </p:nvGrpSpPr>
            <p:grpSpPr>
              <a:xfrm>
                <a:off x="1391055" y="5379396"/>
                <a:ext cx="2324911" cy="505838"/>
                <a:chOff x="1391055" y="5379396"/>
                <a:chExt cx="2324911" cy="505838"/>
              </a:xfrm>
              <a:grpFill/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629614E5-B0C6-03D0-77EC-D772617CDA5D}"/>
                    </a:ext>
                  </a:extLst>
                </p:cNvPr>
                <p:cNvSpPr/>
                <p:nvPr/>
              </p:nvSpPr>
              <p:spPr>
                <a:xfrm>
                  <a:off x="1391055" y="5476672"/>
                  <a:ext cx="2324911" cy="40856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53FF14A-8CD8-45BE-4F12-50A12A463EA5}"/>
                    </a:ext>
                  </a:extLst>
                </p:cNvPr>
                <p:cNvSpPr/>
                <p:nvPr/>
              </p:nvSpPr>
              <p:spPr>
                <a:xfrm>
                  <a:off x="1391055" y="5379396"/>
                  <a:ext cx="2324911" cy="4085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38382C-8A6F-E7A4-FF2B-A8C58CA9D666}"/>
                  </a:ext>
                </a:extLst>
              </p:cNvPr>
              <p:cNvSpPr txBox="1"/>
              <p:nvPr/>
            </p:nvSpPr>
            <p:spPr>
              <a:xfrm>
                <a:off x="2516488" y="5408579"/>
                <a:ext cx="5116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Do</a:t>
                </a:r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2" name="Graphic 11" descr="Checkmark with solid fill">
              <a:extLst>
                <a:ext uri="{FF2B5EF4-FFF2-40B4-BE49-F238E27FC236}">
                  <a16:creationId xmlns:a16="http://schemas.microsoft.com/office/drawing/2014/main" id="{F629AFB7-0027-A9CC-6F5A-EF0CEB685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050690" y="5875506"/>
              <a:ext cx="321332" cy="321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33198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2A65B-3CEB-76D3-DDFD-F8BB0C079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Help and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15FF4-6408-5043-5EC1-557CFB612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best if the system doesn’t need any additional explanation. </a:t>
            </a:r>
          </a:p>
          <a:p>
            <a:r>
              <a:rPr lang="en-US" dirty="0"/>
              <a:t>However, it may be necessary to </a:t>
            </a:r>
            <a:r>
              <a:rPr lang="en-US" b="1" dirty="0"/>
              <a:t>provide documentation </a:t>
            </a:r>
            <a:r>
              <a:rPr lang="en-US" dirty="0"/>
              <a:t>to </a:t>
            </a:r>
            <a:r>
              <a:rPr lang="en-US" b="1" dirty="0"/>
              <a:t>help users </a:t>
            </a:r>
            <a:r>
              <a:rPr lang="en-US" dirty="0"/>
              <a:t>understand how to </a:t>
            </a:r>
            <a:r>
              <a:rPr lang="en-US" b="1" dirty="0"/>
              <a:t>complete </a:t>
            </a:r>
            <a:r>
              <a:rPr lang="en-US" dirty="0"/>
              <a:t>their </a:t>
            </a:r>
            <a:r>
              <a:rPr lang="en-US" b="1" dirty="0"/>
              <a:t>tasks</a:t>
            </a:r>
            <a:r>
              <a:rPr lang="en-US" dirty="0"/>
              <a:t>.</a:t>
            </a:r>
          </a:p>
          <a:p>
            <a:r>
              <a:rPr lang="en-US" dirty="0"/>
              <a:t>Help and documentation </a:t>
            </a:r>
            <a:r>
              <a:rPr lang="en-US" b="1" dirty="0"/>
              <a:t>content should be easy </a:t>
            </a:r>
            <a:r>
              <a:rPr lang="en-US" dirty="0"/>
              <a:t>to search and </a:t>
            </a:r>
            <a:r>
              <a:rPr lang="en-US" b="1" dirty="0"/>
              <a:t>focused </a:t>
            </a:r>
            <a:r>
              <a:rPr lang="en-US" dirty="0"/>
              <a:t>on the user's task.</a:t>
            </a:r>
          </a:p>
          <a:p>
            <a:r>
              <a:rPr lang="en-US" dirty="0"/>
              <a:t>Keep it </a:t>
            </a:r>
            <a:r>
              <a:rPr lang="en-US" b="1" dirty="0"/>
              <a:t>concise</a:t>
            </a:r>
            <a:r>
              <a:rPr lang="en-US" dirty="0"/>
              <a:t>, and </a:t>
            </a:r>
            <a:r>
              <a:rPr lang="en-US" b="1" dirty="0"/>
              <a:t>list concrete steps </a:t>
            </a:r>
            <a:r>
              <a:rPr lang="en-US" dirty="0"/>
              <a:t>that need to be carried out.</a:t>
            </a:r>
          </a:p>
          <a:p>
            <a:r>
              <a:rPr lang="en-US" b="1" dirty="0"/>
              <a:t>Tips</a:t>
            </a:r>
          </a:p>
          <a:p>
            <a:pPr lvl="1"/>
            <a:r>
              <a:rPr lang="en-US" dirty="0"/>
              <a:t>Ensure that the </a:t>
            </a:r>
            <a:r>
              <a:rPr lang="en-US" b="1" dirty="0"/>
              <a:t>help documentation </a:t>
            </a:r>
            <a:r>
              <a:rPr lang="en-US" dirty="0"/>
              <a:t>is</a:t>
            </a:r>
            <a:r>
              <a:rPr lang="en-US" b="1" dirty="0"/>
              <a:t> easy </a:t>
            </a:r>
            <a:r>
              <a:rPr lang="en-US" dirty="0"/>
              <a:t>to search.</a:t>
            </a:r>
          </a:p>
          <a:p>
            <a:pPr lvl="1"/>
            <a:r>
              <a:rPr lang="en-US" dirty="0"/>
              <a:t>Whenever possible, present the </a:t>
            </a:r>
            <a:r>
              <a:rPr lang="en-US" b="1" dirty="0"/>
              <a:t>documentation </a:t>
            </a:r>
            <a:r>
              <a:rPr lang="en-US" dirty="0"/>
              <a:t>in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b="1" dirty="0"/>
              <a:t>context right </a:t>
            </a:r>
            <a:r>
              <a:rPr lang="en-US" dirty="0"/>
              <a:t>at the moment that the user requires it.</a:t>
            </a:r>
          </a:p>
          <a:p>
            <a:pPr lvl="1"/>
            <a:r>
              <a:rPr lang="en-US" b="1" dirty="0"/>
              <a:t>List concrete steps </a:t>
            </a:r>
            <a:r>
              <a:rPr lang="en-US" dirty="0"/>
              <a:t>to be carried out.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08C05-6B4A-3BB8-DE8D-457478F96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7" t="2926" r="23117" b="15556"/>
          <a:stretch/>
        </p:blipFill>
        <p:spPr>
          <a:xfrm>
            <a:off x="6868412" y="2934061"/>
            <a:ext cx="3268643" cy="351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01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FB7851-26CD-AB71-BD94-52AE9ECE5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9" r="6189"/>
          <a:stretch/>
        </p:blipFill>
        <p:spPr>
          <a:xfrm>
            <a:off x="565208" y="229977"/>
            <a:ext cx="5530792" cy="42142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520ED6-2F20-2E28-8D7D-0E861095C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377" y="680989"/>
            <a:ext cx="5717310" cy="16560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26ACEC-5F97-9921-55B3-BB13E4BDE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601" y="2788092"/>
            <a:ext cx="5673399" cy="165608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11BD4F5-8FDB-CF75-BB9A-F6F20CE31802}"/>
              </a:ext>
            </a:extLst>
          </p:cNvPr>
          <p:cNvGrpSpPr/>
          <p:nvPr/>
        </p:nvGrpSpPr>
        <p:grpSpPr>
          <a:xfrm>
            <a:off x="2168148" y="4895195"/>
            <a:ext cx="2324911" cy="505838"/>
            <a:chOff x="1246589" y="5778230"/>
            <a:chExt cx="2324911" cy="50583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D3D7262-CFEA-B950-4714-E18826228C5F}"/>
                </a:ext>
              </a:extLst>
            </p:cNvPr>
            <p:cNvGrpSpPr/>
            <p:nvPr/>
          </p:nvGrpSpPr>
          <p:grpSpPr>
            <a:xfrm>
              <a:off x="1246589" y="5778230"/>
              <a:ext cx="2324911" cy="505838"/>
              <a:chOff x="1391055" y="5379396"/>
              <a:chExt cx="2324911" cy="505838"/>
            </a:xfrm>
            <a:solidFill>
              <a:srgbClr val="00B050"/>
            </a:solidFill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4076EF8-121B-D3B8-6A77-C4BA84B963B4}"/>
                  </a:ext>
                </a:extLst>
              </p:cNvPr>
              <p:cNvGrpSpPr/>
              <p:nvPr/>
            </p:nvGrpSpPr>
            <p:grpSpPr>
              <a:xfrm>
                <a:off x="1391055" y="5379396"/>
                <a:ext cx="2324911" cy="505838"/>
                <a:chOff x="1391055" y="5379396"/>
                <a:chExt cx="2324911" cy="505838"/>
              </a:xfrm>
              <a:grpFill/>
            </p:grpSpPr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3EAF7A8D-A0C4-BBB7-5DED-F779F1183651}"/>
                    </a:ext>
                  </a:extLst>
                </p:cNvPr>
                <p:cNvSpPr/>
                <p:nvPr/>
              </p:nvSpPr>
              <p:spPr>
                <a:xfrm>
                  <a:off x="1391055" y="5476672"/>
                  <a:ext cx="2324911" cy="40856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D612638-CD7F-4896-69EF-C4EC1EAA7952}"/>
                    </a:ext>
                  </a:extLst>
                </p:cNvPr>
                <p:cNvSpPr/>
                <p:nvPr/>
              </p:nvSpPr>
              <p:spPr>
                <a:xfrm>
                  <a:off x="1391055" y="5379396"/>
                  <a:ext cx="2324911" cy="4085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8B5E96-8B4B-E5C6-F799-3447455386B0}"/>
                  </a:ext>
                </a:extLst>
              </p:cNvPr>
              <p:cNvSpPr txBox="1"/>
              <p:nvPr/>
            </p:nvSpPr>
            <p:spPr>
              <a:xfrm>
                <a:off x="2516488" y="5408579"/>
                <a:ext cx="5116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Do</a:t>
                </a:r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4" name="Graphic 13" descr="Checkmark with solid fill">
              <a:extLst>
                <a:ext uri="{FF2B5EF4-FFF2-40B4-BE49-F238E27FC236}">
                  <a16:creationId xmlns:a16="http://schemas.microsoft.com/office/drawing/2014/main" id="{A702E319-DE4D-3061-BC59-913C707A5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050690" y="5875506"/>
              <a:ext cx="321332" cy="32133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2E9470-BBE8-2358-9F9F-D4D29A88FE84}"/>
              </a:ext>
            </a:extLst>
          </p:cNvPr>
          <p:cNvGrpSpPr/>
          <p:nvPr/>
        </p:nvGrpSpPr>
        <p:grpSpPr>
          <a:xfrm>
            <a:off x="8089576" y="4895195"/>
            <a:ext cx="2324911" cy="505838"/>
            <a:chOff x="1246589" y="5778230"/>
            <a:chExt cx="2324911" cy="50583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E01A634-76E7-1ABB-6FAF-9C7350ACD637}"/>
                </a:ext>
              </a:extLst>
            </p:cNvPr>
            <p:cNvGrpSpPr/>
            <p:nvPr/>
          </p:nvGrpSpPr>
          <p:grpSpPr>
            <a:xfrm>
              <a:off x="1246589" y="5778230"/>
              <a:ext cx="2324911" cy="505838"/>
              <a:chOff x="1391055" y="5379396"/>
              <a:chExt cx="2324911" cy="505838"/>
            </a:xfrm>
            <a:solidFill>
              <a:srgbClr val="00B050"/>
            </a:solidFill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2716CD7-D9E7-28CF-3365-5FFE10A739DB}"/>
                  </a:ext>
                </a:extLst>
              </p:cNvPr>
              <p:cNvGrpSpPr/>
              <p:nvPr/>
            </p:nvGrpSpPr>
            <p:grpSpPr>
              <a:xfrm>
                <a:off x="1391055" y="5379396"/>
                <a:ext cx="2324911" cy="505838"/>
                <a:chOff x="1391055" y="5379396"/>
                <a:chExt cx="2324911" cy="505838"/>
              </a:xfrm>
              <a:grpFill/>
            </p:grpSpPr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EAC83D09-CA81-A7F9-AD60-07A337AC6E40}"/>
                    </a:ext>
                  </a:extLst>
                </p:cNvPr>
                <p:cNvSpPr/>
                <p:nvPr/>
              </p:nvSpPr>
              <p:spPr>
                <a:xfrm>
                  <a:off x="1391055" y="5476672"/>
                  <a:ext cx="2324911" cy="408562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25010D0C-B7FE-B6DB-F358-EC7E30A58A0B}"/>
                    </a:ext>
                  </a:extLst>
                </p:cNvPr>
                <p:cNvSpPr/>
                <p:nvPr/>
              </p:nvSpPr>
              <p:spPr>
                <a:xfrm>
                  <a:off x="1391055" y="5379396"/>
                  <a:ext cx="2324911" cy="4085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AD5B30-9DCC-C7E9-0E1D-818A0BD07766}"/>
                  </a:ext>
                </a:extLst>
              </p:cNvPr>
              <p:cNvSpPr txBox="1"/>
              <p:nvPr/>
            </p:nvSpPr>
            <p:spPr>
              <a:xfrm>
                <a:off x="2516488" y="5408579"/>
                <a:ext cx="5116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bg1"/>
                    </a:solidFill>
                  </a:rPr>
                  <a:t>Do</a:t>
                </a:r>
                <a:endParaRPr lang="en-IN" sz="24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1" name="Graphic 20" descr="Checkmark with solid fill">
              <a:extLst>
                <a:ext uri="{FF2B5EF4-FFF2-40B4-BE49-F238E27FC236}">
                  <a16:creationId xmlns:a16="http://schemas.microsoft.com/office/drawing/2014/main" id="{828BB46D-9984-1F55-38C1-DAE014F38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2050690" y="5875506"/>
              <a:ext cx="321332" cy="3213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17578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0EF36-BF9D-A3A7-E332-CA2DC3481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FAB0B-F8EF-4BAE-42BE-E364917E8D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148194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80C71-F5FC-CAA8-D631-EA4B70B00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the role of research in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BCF5B-C22A-8CB8-2E6A-5D067D403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UX research </a:t>
            </a:r>
            <a:r>
              <a:rPr lang="en-US" dirty="0"/>
              <a:t>focuses on understanding user </a:t>
            </a:r>
            <a:r>
              <a:rPr lang="en-US" b="1" dirty="0"/>
              <a:t>behaviors</a:t>
            </a:r>
            <a:r>
              <a:rPr lang="en-US" dirty="0"/>
              <a:t>, </a:t>
            </a:r>
            <a:r>
              <a:rPr lang="en-US" b="1" dirty="0"/>
              <a:t>needs</a:t>
            </a:r>
            <a:r>
              <a:rPr lang="en-US" dirty="0"/>
              <a:t>, and </a:t>
            </a:r>
            <a:r>
              <a:rPr lang="en-US" b="1" dirty="0"/>
              <a:t>motivations </a:t>
            </a:r>
            <a:r>
              <a:rPr lang="en-US" dirty="0"/>
              <a:t>through observation and feedback. </a:t>
            </a:r>
          </a:p>
          <a:p>
            <a:r>
              <a:rPr lang="en-US" dirty="0"/>
              <a:t>The goal of user experience research is to </a:t>
            </a:r>
            <a:r>
              <a:rPr lang="en-US" b="1" dirty="0"/>
              <a:t>prioritize the user</a:t>
            </a:r>
            <a:r>
              <a:rPr lang="en-US" dirty="0"/>
              <a:t>.</a:t>
            </a:r>
          </a:p>
          <a:p>
            <a:r>
              <a:rPr lang="en-US" dirty="0"/>
              <a:t>UX research can </a:t>
            </a:r>
            <a:r>
              <a:rPr lang="en-US" b="1" dirty="0"/>
              <a:t>help bridge the gap </a:t>
            </a:r>
            <a:r>
              <a:rPr lang="en-US" dirty="0"/>
              <a:t>between what a business thinks the </a:t>
            </a:r>
            <a:r>
              <a:rPr lang="en-US" b="1" dirty="0"/>
              <a:t>user needs </a:t>
            </a:r>
            <a:r>
              <a:rPr lang="en-US" dirty="0"/>
              <a:t>and what the </a:t>
            </a:r>
            <a:r>
              <a:rPr lang="en-US" b="1" dirty="0"/>
              <a:t>user actually needs</a:t>
            </a:r>
            <a:r>
              <a:rPr lang="en-US" dirty="0"/>
              <a:t>. </a:t>
            </a:r>
          </a:p>
          <a:p>
            <a:r>
              <a:rPr lang="en-US" dirty="0"/>
              <a:t>User research is a continuous part of the product development life cycle and takes place </a:t>
            </a:r>
            <a:r>
              <a:rPr lang="en-US" b="1" dirty="0"/>
              <a:t>before</a:t>
            </a:r>
            <a:r>
              <a:rPr lang="en-US" dirty="0"/>
              <a:t>, </a:t>
            </a:r>
            <a:r>
              <a:rPr lang="en-US" b="1" dirty="0"/>
              <a:t>during</a:t>
            </a:r>
            <a:r>
              <a:rPr lang="en-US" dirty="0"/>
              <a:t>, and </a:t>
            </a:r>
            <a:r>
              <a:rPr lang="en-US" b="1" dirty="0"/>
              <a:t>after </a:t>
            </a:r>
            <a:r>
              <a:rPr lang="en-US" dirty="0"/>
              <a:t>Design phase.</a:t>
            </a:r>
          </a:p>
          <a:p>
            <a:r>
              <a:rPr lang="en-US" dirty="0"/>
              <a:t>There are </a:t>
            </a:r>
            <a:r>
              <a:rPr lang="en-US" b="1" dirty="0"/>
              <a:t>two key parts </a:t>
            </a:r>
            <a:r>
              <a:rPr lang="en-US" dirty="0"/>
              <a:t>to every UX design project: </a:t>
            </a:r>
          </a:p>
          <a:p>
            <a:pPr lvl="1"/>
            <a:r>
              <a:rPr lang="en-US" dirty="0"/>
              <a:t>conducting research to learn about the users you’re designing for, and </a:t>
            </a:r>
          </a:p>
          <a:p>
            <a:pPr lvl="1"/>
            <a:r>
              <a:rPr lang="en-US" dirty="0"/>
              <a:t>gathering feedback about their perspectives (views). </a:t>
            </a:r>
          </a:p>
          <a:p>
            <a:r>
              <a:rPr lang="en-US" dirty="0"/>
              <a:t>UX design is </a:t>
            </a:r>
            <a:r>
              <a:rPr lang="en-US" b="1" dirty="0"/>
              <a:t>all about putting the user first</a:t>
            </a:r>
            <a:r>
              <a:rPr lang="en-US" dirty="0"/>
              <a:t>, and research helps designers understand those users. </a:t>
            </a:r>
          </a:p>
          <a:p>
            <a:r>
              <a:rPr lang="en-US" dirty="0"/>
              <a:t>UX research aligns what you, as the designer, think the user needs with what the user actually needs.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47132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1B982-036B-E50B-CE9E-6D75F7300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883307-15F0-7D07-9884-93C5FCC776AC}"/>
              </a:ext>
            </a:extLst>
          </p:cNvPr>
          <p:cNvSpPr txBox="1"/>
          <p:nvPr/>
        </p:nvSpPr>
        <p:spPr>
          <a:xfrm>
            <a:off x="1023026" y="2551837"/>
            <a:ext cx="10145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rgbClr val="FFFF00"/>
                </a:solidFill>
                <a:latin typeface="Lobster" panose="00000500000000000000" pitchFamily="2" charset="0"/>
              </a:rPr>
              <a:t>Observation</a:t>
            </a:r>
            <a:r>
              <a:rPr lang="en-US" sz="3600" b="1" dirty="0">
                <a:latin typeface="Lobster" panose="00000500000000000000" pitchFamily="2" charset="0"/>
              </a:rPr>
              <a:t> is a research method in UX design that involves </a:t>
            </a:r>
            <a:r>
              <a:rPr lang="en-US" sz="3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Lobster" panose="00000500000000000000" pitchFamily="2" charset="0"/>
              </a:rPr>
              <a:t>observing</a:t>
            </a:r>
            <a:r>
              <a:rPr lang="en-US" sz="3600" b="1" dirty="0">
                <a:solidFill>
                  <a:srgbClr val="FFFF00"/>
                </a:solidFill>
                <a:latin typeface="Lobster" panose="00000500000000000000" pitchFamily="2" charset="0"/>
              </a:rPr>
              <a:t> </a:t>
            </a:r>
            <a:r>
              <a:rPr lang="en-US" sz="3600" b="1" dirty="0">
                <a:latin typeface="Lobster" panose="00000500000000000000" pitchFamily="2" charset="0"/>
              </a:rPr>
              <a:t>and </a:t>
            </a:r>
            <a:r>
              <a:rPr lang="en-US" sz="3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Lobster" panose="00000500000000000000" pitchFamily="2" charset="0"/>
              </a:rPr>
              <a:t>documenting</a:t>
            </a:r>
            <a:r>
              <a:rPr lang="en-US" sz="3600" b="1" dirty="0">
                <a:latin typeface="Lobster" panose="00000500000000000000" pitchFamily="2" charset="0"/>
              </a:rPr>
              <a:t> how </a:t>
            </a:r>
            <a:r>
              <a:rPr lang="en-US" sz="3600" b="1" dirty="0">
                <a:solidFill>
                  <a:srgbClr val="FFFF00"/>
                </a:solidFill>
                <a:latin typeface="Lobster" panose="00000500000000000000" pitchFamily="2" charset="0"/>
              </a:rPr>
              <a:t>users interact</a:t>
            </a:r>
            <a:r>
              <a:rPr lang="en-US" sz="3600" b="1" dirty="0">
                <a:latin typeface="Lobster" panose="00000500000000000000" pitchFamily="2" charset="0"/>
              </a:rPr>
              <a:t> with a </a:t>
            </a:r>
            <a:r>
              <a:rPr lang="en-US" sz="3600" b="1" dirty="0">
                <a:solidFill>
                  <a:srgbClr val="FFFF00"/>
                </a:solidFill>
                <a:latin typeface="Lobster" panose="00000500000000000000" pitchFamily="2" charset="0"/>
              </a:rPr>
              <a:t>product</a:t>
            </a:r>
            <a:r>
              <a:rPr lang="en-US" sz="3600" b="1" dirty="0">
                <a:latin typeface="Lobster" panose="00000500000000000000" pitchFamily="2" charset="0"/>
              </a:rPr>
              <a:t>, </a:t>
            </a:r>
            <a:r>
              <a:rPr lang="en-US" sz="3600" b="1" dirty="0">
                <a:solidFill>
                  <a:srgbClr val="FFFF00"/>
                </a:solidFill>
                <a:latin typeface="Lobster" panose="00000500000000000000" pitchFamily="2" charset="0"/>
              </a:rPr>
              <a:t>system</a:t>
            </a:r>
            <a:r>
              <a:rPr lang="en-US" sz="3600" b="1" dirty="0">
                <a:latin typeface="Lobster" panose="00000500000000000000" pitchFamily="2" charset="0"/>
              </a:rPr>
              <a:t>, or </a:t>
            </a:r>
            <a:r>
              <a:rPr lang="en-US" sz="3600" b="1" dirty="0">
                <a:solidFill>
                  <a:srgbClr val="FFFF00"/>
                </a:solidFill>
                <a:latin typeface="Lobster" panose="00000500000000000000" pitchFamily="2" charset="0"/>
              </a:rPr>
              <a:t>service</a:t>
            </a:r>
            <a:r>
              <a:rPr lang="en-US" sz="3600" b="1" dirty="0">
                <a:latin typeface="Lobster" panose="00000500000000000000" pitchFamily="2" charset="0"/>
              </a:rPr>
              <a:t>.</a:t>
            </a:r>
            <a:endParaRPr lang="en-IN" sz="3600" dirty="0">
              <a:latin typeface="Lobster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A3508-D091-35A0-D1D7-CA23FF16F17F}"/>
              </a:ext>
            </a:extLst>
          </p:cNvPr>
          <p:cNvSpPr txBox="1"/>
          <p:nvPr/>
        </p:nvSpPr>
        <p:spPr>
          <a:xfrm>
            <a:off x="0" y="0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#Define</a:t>
            </a:r>
          </a:p>
        </p:txBody>
      </p:sp>
    </p:spTree>
    <p:extLst>
      <p:ext uri="{BB962C8B-B14F-4D97-AF65-F5344CB8AC3E}">
        <p14:creationId xmlns:p14="http://schemas.microsoft.com/office/powerpoint/2010/main" val="981968022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B939D-461B-49D5-A248-F0F3757A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Observation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24106-08E4-5A3A-C4F1-DF973B342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5866208" cy="5590565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Controlled observation</a:t>
            </a:r>
            <a:r>
              <a:rPr lang="en-US" b="1" dirty="0"/>
              <a:t> </a:t>
            </a:r>
            <a:r>
              <a:rPr lang="en-US" dirty="0"/>
              <a:t>tends to take place in a </a:t>
            </a:r>
            <a:r>
              <a:rPr lang="en-US" b="1" dirty="0"/>
              <a:t>laboratory environment</a:t>
            </a:r>
            <a:r>
              <a:rPr lang="en-US" dirty="0"/>
              <a:t>. </a:t>
            </a:r>
          </a:p>
          <a:p>
            <a:r>
              <a:rPr lang="en-US" dirty="0"/>
              <a:t>To carry out a controlled observation.</a:t>
            </a:r>
          </a:p>
          <a:p>
            <a:pPr lvl="1"/>
            <a:r>
              <a:rPr lang="en-US" dirty="0"/>
              <a:t>It’s best to formulate a </a:t>
            </a:r>
            <a:r>
              <a:rPr lang="en-US" b="1" dirty="0"/>
              <a:t>series of observations </a:t>
            </a:r>
            <a:r>
              <a:rPr lang="en-US" dirty="0"/>
              <a:t>and have the </a:t>
            </a:r>
            <a:r>
              <a:rPr lang="en-US" b="1" dirty="0"/>
              <a:t>observer </a:t>
            </a:r>
            <a:r>
              <a:rPr lang="en-US" dirty="0"/>
              <a:t>carry these out at each </a:t>
            </a:r>
            <a:r>
              <a:rPr lang="en-US" b="1" dirty="0"/>
              <a:t>step in the process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They can then </a:t>
            </a:r>
            <a:r>
              <a:rPr lang="en-US" b="1" dirty="0"/>
              <a:t>record </a:t>
            </a:r>
            <a:r>
              <a:rPr lang="en-US" dirty="0"/>
              <a:t>their </a:t>
            </a:r>
            <a:r>
              <a:rPr lang="en-US" b="1" dirty="0"/>
              <a:t>observation quantitatively </a:t>
            </a:r>
            <a:r>
              <a:rPr lang="en-US" dirty="0"/>
              <a:t>(e.g. yes/no or a rating scale out of 3 or 5) against each step. </a:t>
            </a:r>
          </a:p>
          <a:p>
            <a:r>
              <a:rPr lang="en-US" dirty="0"/>
              <a:t>Controlled observations require that the researcher </a:t>
            </a:r>
            <a:r>
              <a:rPr lang="en-US" b="1" dirty="0"/>
              <a:t>explain</a:t>
            </a:r>
            <a:r>
              <a:rPr lang="en-US" dirty="0"/>
              <a:t> the </a:t>
            </a:r>
            <a:r>
              <a:rPr lang="en-US" b="1" dirty="0"/>
              <a:t>purpose</a:t>
            </a:r>
            <a:r>
              <a:rPr lang="en-US" dirty="0"/>
              <a:t> of the observation </a:t>
            </a:r>
            <a:r>
              <a:rPr lang="en-US" b="1" dirty="0"/>
              <a:t>to the user </a:t>
            </a:r>
            <a:r>
              <a:rPr lang="en-US" dirty="0"/>
              <a:t>and that the </a:t>
            </a:r>
            <a:r>
              <a:rPr lang="en-US" b="1" dirty="0"/>
              <a:t>participants know </a:t>
            </a:r>
            <a:r>
              <a:rPr lang="en-US" dirty="0"/>
              <a:t>they are being </a:t>
            </a:r>
            <a:r>
              <a:rPr lang="en-US" b="1" dirty="0"/>
              <a:t>observed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553274-1F12-05B5-D04B-501493314B3E}"/>
              </a:ext>
            </a:extLst>
          </p:cNvPr>
          <p:cNvCxnSpPr/>
          <p:nvPr/>
        </p:nvCxnSpPr>
        <p:spPr>
          <a:xfrm>
            <a:off x="6055660" y="768733"/>
            <a:ext cx="0" cy="568527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9CF8C95-51D4-5F38-4336-EF0E42CFD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9" r="24779"/>
          <a:stretch/>
        </p:blipFill>
        <p:spPr>
          <a:xfrm>
            <a:off x="6234955" y="863444"/>
            <a:ext cx="5825864" cy="360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086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5F070-A507-B5FE-13F6-4BB5E7CC5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C5B7A-F8F9-111C-5492-4FDA3AE94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Observation (contd.)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F576CA-73E4-FEBF-5A16-A8E6EA974806}"/>
              </a:ext>
            </a:extLst>
          </p:cNvPr>
          <p:cNvSpPr txBox="1">
            <a:spLocks/>
          </p:cNvSpPr>
          <p:nvPr/>
        </p:nvSpPr>
        <p:spPr>
          <a:xfrm>
            <a:off x="6096000" y="863443"/>
            <a:ext cx="5866208" cy="559056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naturalistic observation </a:t>
            </a:r>
            <a:r>
              <a:rPr lang="en-US" dirty="0"/>
              <a:t>involves </a:t>
            </a:r>
            <a:r>
              <a:rPr lang="en-US" b="1" dirty="0"/>
              <a:t>studying </a:t>
            </a:r>
            <a:r>
              <a:rPr lang="en-US" dirty="0"/>
              <a:t>the </a:t>
            </a:r>
            <a:r>
              <a:rPr lang="en-US" b="1" dirty="0"/>
              <a:t>user </a:t>
            </a:r>
            <a:r>
              <a:rPr lang="en-US" dirty="0"/>
              <a:t>“</a:t>
            </a:r>
            <a:r>
              <a:rPr lang="en-US" b="1" dirty="0"/>
              <a:t>in the wild</a:t>
            </a:r>
            <a:r>
              <a:rPr lang="en-US" dirty="0"/>
              <a:t>” and tends to be </a:t>
            </a:r>
            <a:r>
              <a:rPr lang="en-US" b="1" dirty="0"/>
              <a:t>less structured</a:t>
            </a:r>
            <a:r>
              <a:rPr lang="en-US" dirty="0"/>
              <a:t>.</a:t>
            </a:r>
          </a:p>
          <a:p>
            <a:r>
              <a:rPr lang="en-US" b="1" dirty="0"/>
              <a:t>Spend time </a:t>
            </a:r>
            <a:r>
              <a:rPr lang="en-US" dirty="0"/>
              <a:t>with a </a:t>
            </a:r>
            <a:r>
              <a:rPr lang="en-US" b="1" dirty="0"/>
              <a:t>user </a:t>
            </a:r>
            <a:r>
              <a:rPr lang="en-US" dirty="0"/>
              <a:t>or </a:t>
            </a:r>
            <a:r>
              <a:rPr lang="en-US" b="1" dirty="0"/>
              <a:t>group </a:t>
            </a:r>
            <a:r>
              <a:rPr lang="en-US" dirty="0"/>
              <a:t>of users and </a:t>
            </a:r>
            <a:r>
              <a:rPr lang="en-US" b="1" dirty="0"/>
              <a:t>observing </a:t>
            </a:r>
            <a:r>
              <a:rPr lang="en-US" dirty="0"/>
              <a:t>their </a:t>
            </a:r>
            <a:r>
              <a:rPr lang="en-US" b="1" dirty="0"/>
              <a:t>behavior </a:t>
            </a:r>
            <a:r>
              <a:rPr lang="en-US" dirty="0"/>
              <a:t>with the </a:t>
            </a:r>
            <a:r>
              <a:rPr lang="en-US" b="1" dirty="0"/>
              <a:t>product </a:t>
            </a:r>
            <a:r>
              <a:rPr lang="en-US" dirty="0"/>
              <a:t>as they use it in day-to-day life. </a:t>
            </a:r>
          </a:p>
          <a:p>
            <a:r>
              <a:rPr lang="en-US" dirty="0"/>
              <a:t>The observer </a:t>
            </a:r>
            <a:r>
              <a:rPr lang="en-US" b="1" dirty="0"/>
              <a:t>records </a:t>
            </a:r>
            <a:r>
              <a:rPr lang="en-US" dirty="0"/>
              <a:t>their </a:t>
            </a:r>
            <a:r>
              <a:rPr lang="en-US" b="1" dirty="0"/>
              <a:t>observations </a:t>
            </a:r>
            <a:r>
              <a:rPr lang="en-US" dirty="0"/>
              <a:t>as they see fit. 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79492F-FCD8-7F7D-6CFB-56CA875BCB87}"/>
              </a:ext>
            </a:extLst>
          </p:cNvPr>
          <p:cNvCxnSpPr/>
          <p:nvPr/>
        </p:nvCxnSpPr>
        <p:spPr>
          <a:xfrm>
            <a:off x="6055660" y="768733"/>
            <a:ext cx="0" cy="568527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41D2B19-6CC1-F589-F1CB-4F15A3CFC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9"/>
          <a:stretch/>
        </p:blipFill>
        <p:spPr>
          <a:xfrm>
            <a:off x="229792" y="863443"/>
            <a:ext cx="5700357" cy="3614428"/>
          </a:xfrm>
        </p:spPr>
      </p:pic>
    </p:spTree>
    <p:extLst>
      <p:ext uri="{BB962C8B-B14F-4D97-AF65-F5344CB8AC3E}">
        <p14:creationId xmlns:p14="http://schemas.microsoft.com/office/powerpoint/2010/main" val="22843049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C1667-184D-05E3-E284-C2AFF36EF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– Eye tracking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B37C8-9020-D0CC-EFA9-A91B7B10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5964820" cy="5590565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Eye tracking technology</a:t>
            </a:r>
            <a:r>
              <a:rPr lang="en-US" dirty="0"/>
              <a:t> measures </a:t>
            </a:r>
            <a:r>
              <a:rPr lang="en-US" b="1" dirty="0"/>
              <a:t>eye movements </a:t>
            </a:r>
            <a:r>
              <a:rPr lang="en-US" dirty="0"/>
              <a:t>and </a:t>
            </a:r>
            <a:r>
              <a:rPr lang="en-US" b="1" dirty="0"/>
              <a:t>gaze</a:t>
            </a:r>
            <a:r>
              <a:rPr lang="en-US" dirty="0"/>
              <a:t>, revealing </a:t>
            </a:r>
            <a:r>
              <a:rPr lang="en-US" b="1" dirty="0"/>
              <a:t>where </a:t>
            </a:r>
            <a:r>
              <a:rPr lang="en-US" dirty="0"/>
              <a:t>and </a:t>
            </a:r>
            <a:r>
              <a:rPr lang="en-US" b="1" dirty="0"/>
              <a:t>how </a:t>
            </a:r>
            <a:r>
              <a:rPr lang="en-US" dirty="0"/>
              <a:t>users visually </a:t>
            </a:r>
            <a:r>
              <a:rPr lang="en-US" b="1" dirty="0"/>
              <a:t>interact </a:t>
            </a:r>
            <a:r>
              <a:rPr lang="en-US" dirty="0"/>
              <a:t>with their environment.</a:t>
            </a:r>
          </a:p>
          <a:p>
            <a:r>
              <a:rPr lang="en-US" b="1" dirty="0"/>
              <a:t>Key Metrics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Fixations</a:t>
            </a:r>
            <a:r>
              <a:rPr lang="en-US" dirty="0"/>
              <a:t>: Points where the </a:t>
            </a:r>
            <a:r>
              <a:rPr lang="en-US" b="1" dirty="0"/>
              <a:t>eye pauses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Saccades</a:t>
            </a:r>
            <a:r>
              <a:rPr lang="en-US" dirty="0"/>
              <a:t>: </a:t>
            </a:r>
            <a:r>
              <a:rPr lang="en-US" b="1" dirty="0"/>
              <a:t>Rapid eye movements</a:t>
            </a:r>
            <a:r>
              <a:rPr lang="en-US" dirty="0"/>
              <a:t> between fixations.</a:t>
            </a:r>
          </a:p>
          <a:p>
            <a:pPr lvl="1"/>
            <a:r>
              <a:rPr lang="en-US" b="1" dirty="0"/>
              <a:t>Pupil Dilation:</a:t>
            </a:r>
            <a:r>
              <a:rPr lang="en-US" dirty="0"/>
              <a:t> Changes in </a:t>
            </a:r>
            <a:r>
              <a:rPr lang="en-US" b="1" dirty="0"/>
              <a:t>pupil size</a:t>
            </a:r>
            <a:r>
              <a:rPr lang="en-US" dirty="0"/>
              <a:t>, indicating</a:t>
            </a:r>
            <a:r>
              <a:rPr lang="en-US" b="1" dirty="0"/>
              <a:t> cognitive load</a:t>
            </a:r>
            <a:r>
              <a:rPr lang="en-US" dirty="0"/>
              <a:t> or emotional excitement.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74831-D3E3-05A9-C6E3-004FDD6E9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162" y="863444"/>
            <a:ext cx="5452556" cy="4362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F48FA9-4031-192F-7A1A-60DAC24E2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9"/>
          <a:stretch/>
        </p:blipFill>
        <p:spPr>
          <a:xfrm>
            <a:off x="994638" y="4286847"/>
            <a:ext cx="4237906" cy="216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149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8896-765C-AEA1-23AA-DF19DF6B4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Eye Tracking - Benefits in UX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971D0-B63B-66E5-3627-E358CD918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5964820" cy="5590565"/>
          </a:xfrm>
        </p:spPr>
        <p:txBody>
          <a:bodyPr/>
          <a:lstStyle/>
          <a:p>
            <a:r>
              <a:rPr lang="en-IN" b="1" dirty="0"/>
              <a:t>Understand User Attention</a:t>
            </a:r>
            <a:r>
              <a:rPr lang="en-IN" dirty="0"/>
              <a:t>:</a:t>
            </a:r>
          </a:p>
          <a:p>
            <a:pPr lvl="1"/>
            <a:r>
              <a:rPr lang="en-IN" dirty="0"/>
              <a:t>Identify areas of </a:t>
            </a:r>
            <a:r>
              <a:rPr lang="en-IN" b="1" dirty="0"/>
              <a:t>interest</a:t>
            </a:r>
            <a:r>
              <a:rPr lang="en-IN" dirty="0"/>
              <a:t> and </a:t>
            </a:r>
            <a:r>
              <a:rPr lang="en-IN" b="1" dirty="0"/>
              <a:t>disinterest</a:t>
            </a:r>
            <a:r>
              <a:rPr lang="en-IN" dirty="0"/>
              <a:t>.</a:t>
            </a:r>
          </a:p>
          <a:p>
            <a:pPr lvl="1"/>
            <a:r>
              <a:rPr lang="en-IN" b="1" dirty="0"/>
              <a:t>Optimize layout</a:t>
            </a:r>
            <a:r>
              <a:rPr lang="en-IN" dirty="0"/>
              <a:t> and </a:t>
            </a:r>
            <a:r>
              <a:rPr lang="en-IN" b="1" dirty="0"/>
              <a:t>design</a:t>
            </a:r>
            <a:r>
              <a:rPr lang="en-IN" dirty="0"/>
              <a:t> for visual hierarchy.</a:t>
            </a:r>
          </a:p>
          <a:p>
            <a:r>
              <a:rPr lang="en-IN" b="1" dirty="0"/>
              <a:t>Improve Usability</a:t>
            </a:r>
            <a:r>
              <a:rPr lang="en-IN" dirty="0"/>
              <a:t>:</a:t>
            </a:r>
          </a:p>
          <a:p>
            <a:pPr lvl="1"/>
            <a:r>
              <a:rPr lang="en-IN" dirty="0"/>
              <a:t>Detect </a:t>
            </a:r>
            <a:r>
              <a:rPr lang="en-IN" b="1" dirty="0"/>
              <a:t>usability issues</a:t>
            </a:r>
            <a:r>
              <a:rPr lang="en-IN" dirty="0"/>
              <a:t> and </a:t>
            </a:r>
            <a:r>
              <a:rPr lang="en-IN" b="1" dirty="0"/>
              <a:t>pain points</a:t>
            </a:r>
            <a:r>
              <a:rPr lang="en-IN" dirty="0"/>
              <a:t>.</a:t>
            </a:r>
          </a:p>
          <a:p>
            <a:pPr lvl="1"/>
            <a:r>
              <a:rPr lang="en-IN" dirty="0"/>
              <a:t>Enhance </a:t>
            </a:r>
            <a:r>
              <a:rPr lang="en-IN" b="1" dirty="0"/>
              <a:t>user flow </a:t>
            </a:r>
            <a:r>
              <a:rPr lang="en-IN" dirty="0"/>
              <a:t>and </a:t>
            </a:r>
            <a:r>
              <a:rPr lang="en-IN" b="1" dirty="0"/>
              <a:t>navigation</a:t>
            </a:r>
            <a:r>
              <a:rPr lang="en-IN" dirty="0"/>
              <a:t>.</a:t>
            </a:r>
          </a:p>
          <a:p>
            <a:r>
              <a:rPr lang="en-IN" b="1" dirty="0"/>
              <a:t>Measure User Engagement</a:t>
            </a:r>
            <a:r>
              <a:rPr lang="en-IN" dirty="0"/>
              <a:t>:</a:t>
            </a:r>
          </a:p>
          <a:p>
            <a:pPr lvl="1"/>
            <a:r>
              <a:rPr lang="en-IN" dirty="0"/>
              <a:t>Assess how </a:t>
            </a:r>
            <a:r>
              <a:rPr lang="en-IN" b="1" dirty="0"/>
              <a:t>effectively content captures</a:t>
            </a:r>
            <a:r>
              <a:rPr lang="en-IN" dirty="0"/>
              <a:t> attention.</a:t>
            </a:r>
          </a:p>
          <a:p>
            <a:pPr lvl="1"/>
            <a:r>
              <a:rPr lang="en-IN" dirty="0"/>
              <a:t>Optimize </a:t>
            </a:r>
            <a:r>
              <a:rPr lang="en-IN" b="1" dirty="0"/>
              <a:t>content placement</a:t>
            </a:r>
            <a:r>
              <a:rPr lang="en-IN" dirty="0"/>
              <a:t> and </a:t>
            </a:r>
            <a:r>
              <a:rPr lang="en-IN" b="1" dirty="0"/>
              <a:t>design</a:t>
            </a:r>
            <a:r>
              <a:rPr lang="en-IN" dirty="0"/>
              <a:t> for maximum impact.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2147A-3735-B994-8217-FB099361B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7" r="22403"/>
          <a:stretch/>
        </p:blipFill>
        <p:spPr>
          <a:xfrm>
            <a:off x="6676103" y="830416"/>
            <a:ext cx="3722793" cy="519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89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7917C-50D8-C580-FCD1-9506A477C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Conduct Eye Tracking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97C7EB-570C-8D6E-D44E-5396793E357C}"/>
              </a:ext>
            </a:extLst>
          </p:cNvPr>
          <p:cNvSpPr/>
          <p:nvPr/>
        </p:nvSpPr>
        <p:spPr>
          <a:xfrm>
            <a:off x="875489" y="1108953"/>
            <a:ext cx="2529192" cy="6420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Diverse Participants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7E529F-9B88-A599-9F6A-99451D09D565}"/>
              </a:ext>
            </a:extLst>
          </p:cNvPr>
          <p:cNvSpPr/>
          <p:nvPr/>
        </p:nvSpPr>
        <p:spPr>
          <a:xfrm>
            <a:off x="875489" y="2213582"/>
            <a:ext cx="2529192" cy="6420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 Test Participants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69873-BD8B-F7CC-E578-63B3ACAD2ABD}"/>
              </a:ext>
            </a:extLst>
          </p:cNvPr>
          <p:cNvSpPr/>
          <p:nvPr/>
        </p:nvSpPr>
        <p:spPr>
          <a:xfrm>
            <a:off x="875489" y="3318211"/>
            <a:ext cx="2529192" cy="6420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Prepare Equipment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42269D-02DD-F1D3-467F-D16D949DE451}"/>
              </a:ext>
            </a:extLst>
          </p:cNvPr>
          <p:cNvSpPr/>
          <p:nvPr/>
        </p:nvSpPr>
        <p:spPr>
          <a:xfrm>
            <a:off x="875489" y="4422840"/>
            <a:ext cx="2529192" cy="6420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comfortable testing environment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CA0E8B-60EF-831C-8BBA-E71DBB81E70F}"/>
              </a:ext>
            </a:extLst>
          </p:cNvPr>
          <p:cNvSpPr/>
          <p:nvPr/>
        </p:nvSpPr>
        <p:spPr>
          <a:xfrm>
            <a:off x="875489" y="5527469"/>
            <a:ext cx="2529192" cy="6420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off-screen prompts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E17A6-2A86-11BB-5929-C3AC2EE802FB}"/>
              </a:ext>
            </a:extLst>
          </p:cNvPr>
          <p:cNvSpPr/>
          <p:nvPr/>
        </p:nvSpPr>
        <p:spPr>
          <a:xfrm>
            <a:off x="5693923" y="5527469"/>
            <a:ext cx="2529192" cy="6420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Encourage real data inputs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27CD0E-892B-E470-C892-28C9BA3E1714}"/>
              </a:ext>
            </a:extLst>
          </p:cNvPr>
          <p:cNvSpPr/>
          <p:nvPr/>
        </p:nvSpPr>
        <p:spPr>
          <a:xfrm>
            <a:off x="5693923" y="4422840"/>
            <a:ext cx="2529192" cy="6420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 detailed notes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F3A580-3D6A-5958-6D46-0C542DC3D6B8}"/>
              </a:ext>
            </a:extLst>
          </p:cNvPr>
          <p:cNvSpPr/>
          <p:nvPr/>
        </p:nvSpPr>
        <p:spPr>
          <a:xfrm>
            <a:off x="5693923" y="3318211"/>
            <a:ext cx="2529192" cy="6420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Engage in post-test dialogue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9B9D55-6521-4B2A-DA76-C354BA5E6FAA}"/>
              </a:ext>
            </a:extLst>
          </p:cNvPr>
          <p:cNvSpPr/>
          <p:nvPr/>
        </p:nvSpPr>
        <p:spPr>
          <a:xfrm>
            <a:off x="5693923" y="2213582"/>
            <a:ext cx="2529192" cy="6420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Ensure transparency in reporting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C57A81-19A7-AA9D-5AF0-25281915F880}"/>
              </a:ext>
            </a:extLst>
          </p:cNvPr>
          <p:cNvSpPr/>
          <p:nvPr/>
        </p:nvSpPr>
        <p:spPr>
          <a:xfrm>
            <a:off x="5693923" y="1108953"/>
            <a:ext cx="2529192" cy="6420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realistic goals and scenarios</a:t>
            </a:r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1DBD391-D45B-4BF2-C74E-B12528064849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2140085" y="1750979"/>
            <a:ext cx="0" cy="462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D036A0-8EBF-0DC7-5776-500C0EB17AEA}"/>
              </a:ext>
            </a:extLst>
          </p:cNvPr>
          <p:cNvCxnSpPr/>
          <p:nvPr/>
        </p:nvCxnSpPr>
        <p:spPr>
          <a:xfrm>
            <a:off x="2140085" y="2855608"/>
            <a:ext cx="0" cy="462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9FE7331-7927-5E98-F30A-A3A0CBE21105}"/>
              </a:ext>
            </a:extLst>
          </p:cNvPr>
          <p:cNvCxnSpPr/>
          <p:nvPr/>
        </p:nvCxnSpPr>
        <p:spPr>
          <a:xfrm>
            <a:off x="2140085" y="3960237"/>
            <a:ext cx="0" cy="462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27C0341-E6C7-DA50-7F17-1AAF0133F13C}"/>
              </a:ext>
            </a:extLst>
          </p:cNvPr>
          <p:cNvCxnSpPr/>
          <p:nvPr/>
        </p:nvCxnSpPr>
        <p:spPr>
          <a:xfrm>
            <a:off x="2140085" y="5064866"/>
            <a:ext cx="0" cy="462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01DE07-79D6-65BE-F9FC-FDCE0C5F0087}"/>
              </a:ext>
            </a:extLst>
          </p:cNvPr>
          <p:cNvCxnSpPr>
            <a:cxnSpLocks/>
          </p:cNvCxnSpPr>
          <p:nvPr/>
        </p:nvCxnSpPr>
        <p:spPr>
          <a:xfrm flipV="1">
            <a:off x="6958519" y="5064866"/>
            <a:ext cx="0" cy="469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D6D8E4-8DA3-7570-C605-BF58B0F67059}"/>
              </a:ext>
            </a:extLst>
          </p:cNvPr>
          <p:cNvCxnSpPr>
            <a:cxnSpLocks/>
          </p:cNvCxnSpPr>
          <p:nvPr/>
        </p:nvCxnSpPr>
        <p:spPr>
          <a:xfrm flipV="1">
            <a:off x="6958519" y="3960237"/>
            <a:ext cx="0" cy="469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5B6524-EAED-0143-A324-9423BDEF1080}"/>
              </a:ext>
            </a:extLst>
          </p:cNvPr>
          <p:cNvCxnSpPr>
            <a:cxnSpLocks/>
          </p:cNvCxnSpPr>
          <p:nvPr/>
        </p:nvCxnSpPr>
        <p:spPr>
          <a:xfrm flipV="1">
            <a:off x="6958519" y="2855608"/>
            <a:ext cx="0" cy="469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490B1C-5C18-81DD-AE0F-DD193767A0A7}"/>
              </a:ext>
            </a:extLst>
          </p:cNvPr>
          <p:cNvCxnSpPr>
            <a:cxnSpLocks/>
          </p:cNvCxnSpPr>
          <p:nvPr/>
        </p:nvCxnSpPr>
        <p:spPr>
          <a:xfrm flipV="1">
            <a:off x="6958519" y="1750979"/>
            <a:ext cx="0" cy="469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C59E994-9BE6-AD4D-21FE-78CBC1676EDA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404681" y="5848482"/>
            <a:ext cx="22892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1699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8D64E-656C-17E2-545B-FDD7B0D7D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Clickstream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10452-719A-DF20-B797-1B93BD3B7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Clickstream analysis</a:t>
            </a:r>
            <a:r>
              <a:rPr lang="en-US" dirty="0"/>
              <a:t> is an observation technique to </a:t>
            </a:r>
            <a:r>
              <a:rPr lang="en-US" b="1" dirty="0"/>
              <a:t>track the sequence</a:t>
            </a:r>
            <a:r>
              <a:rPr lang="en-US" dirty="0"/>
              <a:t> and </a:t>
            </a:r>
            <a:r>
              <a:rPr lang="en-US" b="1" dirty="0"/>
              <a:t>patterns</a:t>
            </a:r>
            <a:r>
              <a:rPr lang="en-US" dirty="0"/>
              <a:t> of user clicks while </a:t>
            </a:r>
            <a:r>
              <a:rPr lang="en-US" b="1" dirty="0"/>
              <a:t>interacting </a:t>
            </a:r>
            <a:r>
              <a:rPr lang="en-US" dirty="0"/>
              <a:t>with an interface.</a:t>
            </a:r>
          </a:p>
          <a:p>
            <a:r>
              <a:rPr lang="en-US" b="1" dirty="0"/>
              <a:t>Benefits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Reveals </a:t>
            </a:r>
            <a:r>
              <a:rPr lang="en-US" b="1" dirty="0"/>
              <a:t>user journey</a:t>
            </a:r>
            <a:r>
              <a:rPr lang="en-US" dirty="0"/>
              <a:t> and</a:t>
            </a:r>
            <a:r>
              <a:rPr lang="en-US" b="1" dirty="0"/>
              <a:t> drop-off points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Identifies popular features</a:t>
            </a:r>
            <a:r>
              <a:rPr lang="en-US" dirty="0"/>
              <a:t> and underutilized elements.</a:t>
            </a:r>
          </a:p>
          <a:p>
            <a:pPr lvl="1"/>
            <a:r>
              <a:rPr lang="en-US" b="1" dirty="0"/>
              <a:t>Enhances</a:t>
            </a:r>
            <a:r>
              <a:rPr lang="en-US" dirty="0"/>
              <a:t> website </a:t>
            </a:r>
            <a:r>
              <a:rPr lang="en-US" b="1" dirty="0"/>
              <a:t>performance</a:t>
            </a:r>
            <a:r>
              <a:rPr lang="en-US" dirty="0"/>
              <a:t>.</a:t>
            </a:r>
          </a:p>
          <a:p>
            <a:r>
              <a:rPr lang="en-US" b="1" dirty="0"/>
              <a:t>Google Analytics </a:t>
            </a:r>
            <a:r>
              <a:rPr lang="en-US" dirty="0"/>
              <a:t>helps you capture:</a:t>
            </a:r>
          </a:p>
          <a:p>
            <a:pPr lvl="1"/>
            <a:r>
              <a:rPr lang="en-US" dirty="0"/>
              <a:t>Pages visited</a:t>
            </a:r>
          </a:p>
          <a:p>
            <a:pPr lvl="1"/>
            <a:r>
              <a:rPr lang="en-US" dirty="0"/>
              <a:t>Time spent</a:t>
            </a:r>
          </a:p>
          <a:p>
            <a:pPr lvl="1"/>
            <a:r>
              <a:rPr lang="en-US" dirty="0"/>
              <a:t>Click patterns</a:t>
            </a:r>
          </a:p>
          <a:p>
            <a:r>
              <a:rPr lang="en-US" b="1" dirty="0"/>
              <a:t>Applications </a:t>
            </a:r>
            <a:r>
              <a:rPr lang="en-US" dirty="0"/>
              <a:t>of Clickstream Analysis</a:t>
            </a:r>
          </a:p>
          <a:p>
            <a:pPr lvl="1"/>
            <a:r>
              <a:rPr lang="en-US" dirty="0"/>
              <a:t>Mapping </a:t>
            </a:r>
            <a:r>
              <a:rPr lang="en-US" b="1" dirty="0"/>
              <a:t>user journeys</a:t>
            </a:r>
            <a:endParaRPr lang="en-US" dirty="0"/>
          </a:p>
          <a:p>
            <a:pPr lvl="1"/>
            <a:r>
              <a:rPr lang="en-US" dirty="0"/>
              <a:t>Identifying </a:t>
            </a:r>
            <a:r>
              <a:rPr lang="en-US" b="1" dirty="0"/>
              <a:t>user behavior trends</a:t>
            </a:r>
          </a:p>
          <a:p>
            <a:pPr lvl="1"/>
            <a:r>
              <a:rPr lang="en-US" b="1" dirty="0"/>
              <a:t>Improving conversion rates </a:t>
            </a:r>
            <a:r>
              <a:rPr lang="en-US" dirty="0"/>
              <a:t>through insights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05942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109D-85D0-B679-912D-22934ED0D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Group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8FC1F-1249-A2DA-941D-97CB93DD2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focus group is used in </a:t>
            </a:r>
            <a:r>
              <a:rPr lang="en-US" b="1" dirty="0"/>
              <a:t>usability</a:t>
            </a:r>
            <a:r>
              <a:rPr lang="en-US" dirty="0"/>
              <a:t> and </a:t>
            </a:r>
            <a:r>
              <a:rPr lang="en-US" b="1" dirty="0"/>
              <a:t>user research</a:t>
            </a:r>
            <a:r>
              <a:rPr lang="en-US" dirty="0"/>
              <a:t> to collect the opinions of a group of users.</a:t>
            </a:r>
          </a:p>
          <a:p>
            <a:r>
              <a:rPr lang="en-US" dirty="0"/>
              <a:t>It consists of a carefully selected group of participants (between 5 and 10), </a:t>
            </a:r>
          </a:p>
          <a:p>
            <a:pPr lvl="1"/>
            <a:r>
              <a:rPr lang="en-US" dirty="0"/>
              <a:t>in a c</a:t>
            </a:r>
            <a:r>
              <a:rPr lang="en-US" b="1" dirty="0"/>
              <a:t>omfortable environment</a:t>
            </a:r>
            <a:r>
              <a:rPr lang="en-US" dirty="0"/>
              <a:t> with a skilled moderator (</a:t>
            </a:r>
            <a:r>
              <a:rPr lang="en-US" b="1" dirty="0"/>
              <a:t>facilitator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who uses a </a:t>
            </a:r>
            <a:r>
              <a:rPr lang="en-US" b="1" dirty="0"/>
              <a:t>script</a:t>
            </a:r>
            <a:r>
              <a:rPr lang="en-US" dirty="0"/>
              <a:t> to ask questions of the group, </a:t>
            </a:r>
          </a:p>
          <a:p>
            <a:pPr lvl="1"/>
            <a:r>
              <a:rPr lang="en-US" dirty="0"/>
              <a:t>the answers are </a:t>
            </a:r>
            <a:r>
              <a:rPr lang="en-US" b="1" dirty="0"/>
              <a:t>recorded</a:t>
            </a:r>
            <a:r>
              <a:rPr lang="en-US" dirty="0"/>
              <a:t> and </a:t>
            </a:r>
          </a:p>
          <a:p>
            <a:pPr lvl="1"/>
            <a:r>
              <a:rPr lang="en-US" dirty="0"/>
              <a:t>then </a:t>
            </a:r>
            <a:r>
              <a:rPr lang="en-US" b="1" dirty="0"/>
              <a:t>analyzed</a:t>
            </a:r>
            <a:r>
              <a:rPr lang="en-US" dirty="0"/>
              <a:t> and </a:t>
            </a:r>
            <a:r>
              <a:rPr lang="en-US" b="1" dirty="0"/>
              <a:t>reported</a:t>
            </a:r>
            <a:r>
              <a:rPr lang="en-US" dirty="0"/>
              <a:t> to enable further decision making.</a:t>
            </a:r>
          </a:p>
          <a:p>
            <a:r>
              <a:rPr lang="en-IN" b="1" dirty="0"/>
              <a:t>Benefits</a:t>
            </a:r>
          </a:p>
          <a:p>
            <a:pPr lvl="1"/>
            <a:r>
              <a:rPr lang="en-US" dirty="0"/>
              <a:t>Participants with </a:t>
            </a:r>
            <a:r>
              <a:rPr lang="en-US" b="1" dirty="0"/>
              <a:t>similar goals</a:t>
            </a:r>
            <a:r>
              <a:rPr lang="en-US" dirty="0"/>
              <a:t> or perspectives can build on each other’s responses or </a:t>
            </a:r>
            <a:r>
              <a:rPr lang="en-US" b="1" dirty="0"/>
              <a:t>recall experiences in greater detail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can help teams</a:t>
            </a:r>
            <a:r>
              <a:rPr lang="en-US" b="1" dirty="0"/>
              <a:t> clarify users’ mental models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can yield </a:t>
            </a:r>
            <a:r>
              <a:rPr lang="en-US" b="1" dirty="0"/>
              <a:t>rich qualitative insights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83888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1D4FF-3DFE-808B-C71C-77444B876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things to consider when planning your focus group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C3F5E-AE2D-EC7C-CCA1-9B616AF5A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Recruit participants that are </a:t>
            </a:r>
            <a:r>
              <a:rPr lang="en-US" b="1" dirty="0"/>
              <a:t>representative </a:t>
            </a:r>
            <a:r>
              <a:rPr lang="en-US" dirty="0"/>
              <a:t>of your </a:t>
            </a:r>
            <a:r>
              <a:rPr lang="en-US" b="1" dirty="0"/>
              <a:t>target audiences</a:t>
            </a:r>
            <a:r>
              <a:rPr lang="en-US" dirty="0"/>
              <a:t>.</a:t>
            </a:r>
          </a:p>
          <a:p>
            <a:r>
              <a:rPr lang="en-US" dirty="0"/>
              <a:t>Note potential </a:t>
            </a:r>
            <a:r>
              <a:rPr lang="en-US" b="1" dirty="0"/>
              <a:t>sources </a:t>
            </a:r>
            <a:r>
              <a:rPr lang="en-US" dirty="0"/>
              <a:t>of </a:t>
            </a:r>
            <a:r>
              <a:rPr lang="en-US" b="1" dirty="0">
                <a:solidFill>
                  <a:srgbClr val="C00000"/>
                </a:solidFill>
              </a:rPr>
              <a:t>bias </a:t>
            </a:r>
            <a:r>
              <a:rPr lang="en-US" dirty="0"/>
              <a:t>from the focus group’s structure.</a:t>
            </a:r>
          </a:p>
          <a:p>
            <a:r>
              <a:rPr lang="en-US" dirty="0"/>
              <a:t>Treat your focus group like a workshop. Make </a:t>
            </a:r>
            <a:r>
              <a:rPr lang="en-US" b="1" dirty="0"/>
              <a:t>participants comfortable </a:t>
            </a:r>
            <a:r>
              <a:rPr lang="en-US" dirty="0"/>
              <a:t>with participating, verbally or nonverbally.</a:t>
            </a:r>
          </a:p>
        </p:txBody>
      </p:sp>
    </p:spTree>
    <p:extLst>
      <p:ext uri="{BB962C8B-B14F-4D97-AF65-F5344CB8AC3E}">
        <p14:creationId xmlns:p14="http://schemas.microsoft.com/office/powerpoint/2010/main" val="24303463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B7572-F021-BD7A-B7E2-8FA65F1F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Group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7F93F-2D84-28BF-8FA5-E3048FD72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User group </a:t>
            </a:r>
            <a:r>
              <a:rPr lang="en-US" dirty="0"/>
              <a:t>in UX research refers to a </a:t>
            </a:r>
            <a:r>
              <a:rPr lang="en-US" b="1" dirty="0"/>
              <a:t>defined segment of people</a:t>
            </a:r>
            <a:r>
              <a:rPr lang="en-US" dirty="0"/>
              <a:t> who share similar </a:t>
            </a:r>
            <a:r>
              <a:rPr lang="en-US" b="1" dirty="0"/>
              <a:t>characteristics</a:t>
            </a:r>
            <a:r>
              <a:rPr lang="en-US" dirty="0"/>
              <a:t>, </a:t>
            </a:r>
            <a:r>
              <a:rPr lang="en-US" b="1" dirty="0"/>
              <a:t>behaviors</a:t>
            </a:r>
            <a:r>
              <a:rPr lang="en-US" dirty="0"/>
              <a:t>, </a:t>
            </a:r>
            <a:r>
              <a:rPr lang="en-US" b="1" dirty="0"/>
              <a:t>needs</a:t>
            </a:r>
            <a:r>
              <a:rPr lang="en-US" dirty="0"/>
              <a:t>, and </a:t>
            </a:r>
            <a:r>
              <a:rPr lang="en-US" b="1" dirty="0"/>
              <a:t>goals</a:t>
            </a:r>
            <a:r>
              <a:rPr lang="en-US" dirty="0"/>
              <a:t> relevant to the product or service being designed.</a:t>
            </a:r>
          </a:p>
          <a:p>
            <a:r>
              <a:rPr lang="en-US" dirty="0"/>
              <a:t>These groups are used to ensure that the </a:t>
            </a:r>
            <a:r>
              <a:rPr lang="en-US" b="1" dirty="0"/>
              <a:t>research focuses</a:t>
            </a:r>
            <a:r>
              <a:rPr lang="en-US" dirty="0"/>
              <a:t> on the </a:t>
            </a:r>
            <a:r>
              <a:rPr lang="en-US" b="1" dirty="0"/>
              <a:t>right audience</a:t>
            </a:r>
            <a:r>
              <a:rPr lang="en-US" dirty="0"/>
              <a:t> to create </a:t>
            </a:r>
            <a:r>
              <a:rPr lang="en-US" b="1" dirty="0"/>
              <a:t>meaningful</a:t>
            </a:r>
            <a:r>
              <a:rPr lang="en-US" dirty="0"/>
              <a:t> and </a:t>
            </a:r>
            <a:r>
              <a:rPr lang="en-US" b="1" dirty="0"/>
              <a:t>user-centered </a:t>
            </a:r>
            <a:r>
              <a:rPr lang="en-US" dirty="0"/>
              <a:t>designs.</a:t>
            </a:r>
          </a:p>
          <a:p>
            <a:r>
              <a:rPr lang="en-US" b="1" dirty="0"/>
              <a:t>Key Characteristics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Demographics</a:t>
            </a:r>
            <a:r>
              <a:rPr lang="en-US" dirty="0"/>
              <a:t>: </a:t>
            </a:r>
            <a:r>
              <a:rPr lang="en-US" b="1" dirty="0"/>
              <a:t>Age</a:t>
            </a:r>
            <a:r>
              <a:rPr lang="en-US" dirty="0"/>
              <a:t>, gender, </a:t>
            </a:r>
            <a:r>
              <a:rPr lang="en-US" b="1" dirty="0"/>
              <a:t>location</a:t>
            </a:r>
            <a:r>
              <a:rPr lang="en-US" dirty="0"/>
              <a:t>, occupation, etc.</a:t>
            </a:r>
          </a:p>
          <a:p>
            <a:pPr lvl="1"/>
            <a:r>
              <a:rPr lang="en-US" b="1" dirty="0"/>
              <a:t>Psychographics</a:t>
            </a:r>
            <a:r>
              <a:rPr lang="en-US" dirty="0"/>
              <a:t>: </a:t>
            </a:r>
            <a:r>
              <a:rPr lang="en-US" b="1" dirty="0"/>
              <a:t>Interests</a:t>
            </a:r>
            <a:r>
              <a:rPr lang="en-US" dirty="0"/>
              <a:t>, values, attitudes, and </a:t>
            </a:r>
            <a:r>
              <a:rPr lang="en-US" b="1" dirty="0"/>
              <a:t>lifestyles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Behavioral Traits</a:t>
            </a:r>
            <a:r>
              <a:rPr lang="en-US" dirty="0"/>
              <a:t>: </a:t>
            </a:r>
            <a:r>
              <a:rPr lang="en-US" b="1" dirty="0"/>
              <a:t>Usage</a:t>
            </a:r>
            <a:r>
              <a:rPr lang="en-US" dirty="0"/>
              <a:t> </a:t>
            </a:r>
            <a:r>
              <a:rPr lang="en-US" b="1" dirty="0"/>
              <a:t>patterns</a:t>
            </a:r>
            <a:r>
              <a:rPr lang="en-US" dirty="0"/>
              <a:t>, device </a:t>
            </a:r>
            <a:r>
              <a:rPr lang="en-US" b="1" dirty="0"/>
              <a:t>preferences</a:t>
            </a:r>
            <a:r>
              <a:rPr lang="en-US" dirty="0"/>
              <a:t>, and interaction </a:t>
            </a:r>
            <a:r>
              <a:rPr lang="en-US" b="1" dirty="0"/>
              <a:t>habits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Needs and Goals</a:t>
            </a:r>
            <a:r>
              <a:rPr lang="en-US" dirty="0"/>
              <a:t>: Specific </a:t>
            </a:r>
            <a:r>
              <a:rPr lang="en-US" b="1" dirty="0"/>
              <a:t>problems</a:t>
            </a:r>
            <a:r>
              <a:rPr lang="en-US" dirty="0"/>
              <a:t> they want to solve or objectives they wish to achieve.</a:t>
            </a:r>
          </a:p>
          <a:p>
            <a:r>
              <a:rPr lang="en-US" b="1" dirty="0"/>
              <a:t>Importance of Defining User Groups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Focused Research</a:t>
            </a:r>
            <a:r>
              <a:rPr lang="en-US" dirty="0"/>
              <a:t>: Ensures the study targets relevant users.</a:t>
            </a:r>
          </a:p>
          <a:p>
            <a:pPr lvl="1"/>
            <a:r>
              <a:rPr lang="en-US" b="1" dirty="0"/>
              <a:t>Improved Design</a:t>
            </a:r>
            <a:r>
              <a:rPr lang="en-US" dirty="0"/>
              <a:t>: Helps create experiences tailored to the group's specific needs.</a:t>
            </a:r>
          </a:p>
          <a:p>
            <a:pPr lvl="1"/>
            <a:r>
              <a:rPr lang="en-US" b="1" dirty="0"/>
              <a:t>Efficiency</a:t>
            </a:r>
            <a:r>
              <a:rPr lang="en-US" dirty="0"/>
              <a:t>: Saves time and resources by narrowing the scope of research.</a:t>
            </a:r>
          </a:p>
          <a:p>
            <a:pPr lvl="1"/>
            <a:r>
              <a:rPr lang="en-US" b="1" dirty="0"/>
              <a:t>Stakeholder Communication</a:t>
            </a:r>
            <a:r>
              <a:rPr lang="en-US" dirty="0"/>
              <a:t>: Clearly communicates who the product is for and why certain design decisions are made.</a:t>
            </a:r>
          </a:p>
        </p:txBody>
      </p:sp>
    </p:spTree>
    <p:extLst>
      <p:ext uri="{BB962C8B-B14F-4D97-AF65-F5344CB8AC3E}">
        <p14:creationId xmlns:p14="http://schemas.microsoft.com/office/powerpoint/2010/main" val="20444729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8DB2F-B860-7E4C-63CA-F5FC8C7E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Understanding the role of research in design (contd.)</a:t>
            </a:r>
          </a:p>
        </p:txBody>
      </p:sp>
      <p:pic>
        <p:nvPicPr>
          <p:cNvPr id="4" name="image19.png">
            <a:extLst>
              <a:ext uri="{FF2B5EF4-FFF2-40B4-BE49-F238E27FC236}">
                <a16:creationId xmlns:a16="http://schemas.microsoft.com/office/drawing/2014/main" id="{EF0E50D4-ACE7-387B-DC44-1B08A31A8CC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 l="13787" r="13787"/>
          <a:stretch>
            <a:fillRect/>
          </a:stretch>
        </p:blipFill>
        <p:spPr>
          <a:xfrm>
            <a:off x="1748478" y="863600"/>
            <a:ext cx="8695043" cy="559117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95863729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5E5A0-C4A4-2F57-20AE-70375317F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EE70-F11D-480D-7230-62BAE9F67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Group (Example)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04CE7-5055-757E-2C35-0988CE08F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food delivery app, user groups could include:</a:t>
            </a:r>
          </a:p>
          <a:p>
            <a:pPr lvl="1"/>
            <a:r>
              <a:rPr lang="en-US" b="1" dirty="0"/>
              <a:t>Busy Professionals</a:t>
            </a:r>
            <a:r>
              <a:rPr lang="en-US" dirty="0"/>
              <a:t>: Need quick and reliable food options.</a:t>
            </a:r>
          </a:p>
          <a:p>
            <a:pPr lvl="1"/>
            <a:r>
              <a:rPr lang="en-US" b="1" dirty="0"/>
              <a:t>Students</a:t>
            </a:r>
            <a:r>
              <a:rPr lang="en-US" dirty="0"/>
              <a:t>: Looking for affordable and diverse meal choices.</a:t>
            </a:r>
          </a:p>
          <a:p>
            <a:pPr lvl="1"/>
            <a:r>
              <a:rPr lang="en-US" b="1" dirty="0"/>
              <a:t>Health-Conscious Users</a:t>
            </a:r>
            <a:r>
              <a:rPr lang="en-US" dirty="0"/>
              <a:t>: Prefer apps with detailed nutritional information.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2466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B108-8C23-BC41-1985-ECEF843E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Competitive Audits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1C807-218D-6840-24FE-F4FF3ABE1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competitive audit </a:t>
            </a:r>
            <a:r>
              <a:rPr lang="en-US" dirty="0"/>
              <a:t>is an </a:t>
            </a:r>
            <a:r>
              <a:rPr lang="en-US" b="1" dirty="0"/>
              <a:t>overview</a:t>
            </a:r>
            <a:r>
              <a:rPr lang="en-US" dirty="0"/>
              <a:t> of your competitors' </a:t>
            </a:r>
            <a:r>
              <a:rPr lang="en-US" b="1" dirty="0"/>
              <a:t>strengths</a:t>
            </a:r>
            <a:r>
              <a:rPr lang="en-US" dirty="0"/>
              <a:t> and </a:t>
            </a:r>
            <a:r>
              <a:rPr lang="en-US" b="1" dirty="0"/>
              <a:t>weaknesses</a:t>
            </a:r>
            <a:r>
              <a:rPr lang="en-US" dirty="0"/>
              <a:t>.</a:t>
            </a:r>
          </a:p>
          <a:p>
            <a:r>
              <a:rPr lang="en-US" dirty="0"/>
              <a:t>A competitive audit is just one tool to </a:t>
            </a:r>
            <a:r>
              <a:rPr lang="en-US" b="1" dirty="0"/>
              <a:t>explore ideas for designs</a:t>
            </a:r>
            <a:r>
              <a:rPr lang="en-US" dirty="0"/>
              <a:t>, so we can </a:t>
            </a:r>
            <a:r>
              <a:rPr lang="en-US" b="1" dirty="0"/>
              <a:t>learn from others</a:t>
            </a:r>
            <a:r>
              <a:rPr lang="en-US" dirty="0"/>
              <a:t> about what has </a:t>
            </a:r>
            <a:r>
              <a:rPr lang="en-US" b="1" dirty="0"/>
              <a:t>worked</a:t>
            </a:r>
            <a:r>
              <a:rPr lang="en-US" dirty="0"/>
              <a:t> and </a:t>
            </a:r>
            <a:r>
              <a:rPr lang="en-US" b="1" dirty="0"/>
              <a:t>not worked</a:t>
            </a:r>
            <a:r>
              <a:rPr lang="en-US" dirty="0"/>
              <a:t>.</a:t>
            </a:r>
          </a:p>
          <a:p>
            <a:r>
              <a:rPr lang="en-US" b="1" dirty="0"/>
              <a:t>It helps you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Identify your key competitors</a:t>
            </a:r>
          </a:p>
          <a:p>
            <a:pPr lvl="1"/>
            <a:r>
              <a:rPr lang="en-US" dirty="0"/>
              <a:t>Reviewing the product that your competitors offer</a:t>
            </a:r>
          </a:p>
          <a:p>
            <a:pPr lvl="1"/>
            <a:r>
              <a:rPr lang="en-US" dirty="0"/>
              <a:t>Understanding how your competitors position themselves in the market</a:t>
            </a:r>
          </a:p>
          <a:p>
            <a:pPr lvl="1"/>
            <a:r>
              <a:rPr lang="en-US" dirty="0"/>
              <a:t>Examining what your competition does well and what they could do better</a:t>
            </a:r>
          </a:p>
          <a:p>
            <a:pPr lvl="1"/>
            <a:r>
              <a:rPr lang="en-US" dirty="0"/>
              <a:t>Considering how your competitors talk about themselves</a:t>
            </a:r>
          </a:p>
          <a:p>
            <a:r>
              <a:rPr lang="en-US" b="1" dirty="0"/>
              <a:t>Types of competitors</a:t>
            </a:r>
          </a:p>
          <a:p>
            <a:pPr lvl="1"/>
            <a:r>
              <a:rPr lang="en-US" dirty="0"/>
              <a:t>Direct competitors</a:t>
            </a:r>
          </a:p>
          <a:p>
            <a:pPr lvl="1"/>
            <a:r>
              <a:rPr lang="en-US" dirty="0"/>
              <a:t>Indirect competitors</a:t>
            </a:r>
          </a:p>
          <a:p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C751A35-704D-45E2-1327-E3D4F97D8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80"/>
          <a:stretch/>
        </p:blipFill>
        <p:spPr>
          <a:xfrm>
            <a:off x="3307977" y="4307846"/>
            <a:ext cx="8631820" cy="156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61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29A010-6C77-E061-7180-A894D248A117}"/>
              </a:ext>
            </a:extLst>
          </p:cNvPr>
          <p:cNvSpPr txBox="1"/>
          <p:nvPr/>
        </p:nvSpPr>
        <p:spPr>
          <a:xfrm>
            <a:off x="1023026" y="2828835"/>
            <a:ext cx="10145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3600" b="1" dirty="0">
                <a:solidFill>
                  <a:srgbClr val="FFFF00"/>
                </a:solidFill>
                <a:latin typeface="Lobster" panose="00000500000000000000" pitchFamily="2" charset="0"/>
              </a:rPr>
              <a:t>Direct Competitors </a:t>
            </a:r>
            <a:r>
              <a:rPr lang="en-IN" sz="3600" b="1" dirty="0">
                <a:latin typeface="Lobster" panose="00000500000000000000" pitchFamily="2" charset="0"/>
              </a:rPr>
              <a:t>are the who </a:t>
            </a:r>
            <a:r>
              <a:rPr lang="en-US" sz="3600" dirty="0">
                <a:latin typeface="Lobster" panose="00000500000000000000" pitchFamily="2" charset="0"/>
              </a:rPr>
              <a:t>have </a:t>
            </a:r>
            <a:r>
              <a:rPr lang="en-US" sz="3600" dirty="0">
                <a:solidFill>
                  <a:srgbClr val="FFFF00"/>
                </a:solidFill>
                <a:latin typeface="Lobster" panose="00000500000000000000" pitchFamily="2" charset="0"/>
              </a:rPr>
              <a:t>offerings </a:t>
            </a:r>
            <a:r>
              <a:rPr lang="en-US" sz="3600" dirty="0">
                <a:latin typeface="Lobster" panose="00000500000000000000" pitchFamily="2" charset="0"/>
              </a:rPr>
              <a:t>that are </a:t>
            </a:r>
            <a:r>
              <a:rPr lang="en-US" sz="3600" dirty="0">
                <a:solidFill>
                  <a:srgbClr val="FFFF00"/>
                </a:solidFill>
                <a:latin typeface="Lobster" panose="00000500000000000000" pitchFamily="2" charset="0"/>
              </a:rPr>
              <a:t>similar</a:t>
            </a:r>
            <a:r>
              <a:rPr lang="en-US" sz="3600" dirty="0">
                <a:latin typeface="Lobster" panose="00000500000000000000" pitchFamily="2" charset="0"/>
              </a:rPr>
              <a:t> to your </a:t>
            </a:r>
            <a:r>
              <a:rPr lang="en-US" sz="3600" dirty="0">
                <a:solidFill>
                  <a:srgbClr val="FFFF00"/>
                </a:solidFill>
                <a:latin typeface="Lobster" panose="00000500000000000000" pitchFamily="2" charset="0"/>
              </a:rPr>
              <a:t>product </a:t>
            </a:r>
            <a:r>
              <a:rPr lang="en-US" sz="3600" dirty="0">
                <a:latin typeface="Lobster" panose="00000500000000000000" pitchFamily="2" charset="0"/>
              </a:rPr>
              <a:t>and </a:t>
            </a:r>
            <a:r>
              <a:rPr lang="en-US" sz="3600" dirty="0">
                <a:solidFill>
                  <a:srgbClr val="FFFF00"/>
                </a:solidFill>
                <a:latin typeface="Lobster" panose="00000500000000000000" pitchFamily="2" charset="0"/>
              </a:rPr>
              <a:t>focus</a:t>
            </a:r>
            <a:r>
              <a:rPr lang="en-US" sz="3600" dirty="0">
                <a:latin typeface="Lobster" panose="00000500000000000000" pitchFamily="2" charset="0"/>
              </a:rPr>
              <a:t> on the </a:t>
            </a:r>
            <a:r>
              <a:rPr lang="en-US" sz="3600" dirty="0">
                <a:solidFill>
                  <a:srgbClr val="FFFF00"/>
                </a:solidFill>
                <a:latin typeface="Lobster" panose="00000500000000000000" pitchFamily="2" charset="0"/>
              </a:rPr>
              <a:t>same audience</a:t>
            </a:r>
            <a:r>
              <a:rPr lang="en-US" sz="3600" dirty="0">
                <a:latin typeface="Lobster" panose="00000500000000000000" pitchFamily="2" charset="0"/>
              </a:rPr>
              <a:t>.</a:t>
            </a:r>
            <a:endParaRPr lang="en-IN" sz="3600" dirty="0">
              <a:latin typeface="Lobster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3C2B45-A0CC-CD1E-1FCD-BC847ED19307}"/>
              </a:ext>
            </a:extLst>
          </p:cNvPr>
          <p:cNvSpPr txBox="1"/>
          <p:nvPr/>
        </p:nvSpPr>
        <p:spPr>
          <a:xfrm>
            <a:off x="0" y="0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#Define</a:t>
            </a:r>
          </a:p>
        </p:txBody>
      </p:sp>
    </p:spTree>
    <p:extLst>
      <p:ext uri="{BB962C8B-B14F-4D97-AF65-F5344CB8AC3E}">
        <p14:creationId xmlns:p14="http://schemas.microsoft.com/office/powerpoint/2010/main" val="1998567866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D2066-44A4-CCB7-79A8-C57A5DB5A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259FEB-6648-F770-3FD2-DC218D7E6B21}"/>
              </a:ext>
            </a:extLst>
          </p:cNvPr>
          <p:cNvSpPr txBox="1"/>
          <p:nvPr/>
        </p:nvSpPr>
        <p:spPr>
          <a:xfrm>
            <a:off x="1023026" y="2551837"/>
            <a:ext cx="101459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srgbClr val="FFFF00"/>
                </a:solidFill>
                <a:latin typeface="Lobster" panose="00000500000000000000" pitchFamily="2" charset="0"/>
              </a:rPr>
              <a:t>Indirect competitors </a:t>
            </a:r>
            <a:r>
              <a:rPr lang="en-US" sz="3600" b="1" dirty="0">
                <a:latin typeface="Lobster" panose="00000500000000000000" pitchFamily="2" charset="0"/>
              </a:rPr>
              <a:t>are the one who have a </a:t>
            </a:r>
            <a:r>
              <a:rPr lang="en-US" sz="3600" b="1" dirty="0">
                <a:solidFill>
                  <a:srgbClr val="FFFF00"/>
                </a:solidFill>
                <a:latin typeface="Lobster" panose="00000500000000000000" pitchFamily="2" charset="0"/>
              </a:rPr>
              <a:t>similar set </a:t>
            </a:r>
            <a:r>
              <a:rPr lang="en-US" sz="3600" b="1" dirty="0">
                <a:latin typeface="Lobster" panose="00000500000000000000" pitchFamily="2" charset="0"/>
              </a:rPr>
              <a:t>of </a:t>
            </a:r>
            <a:r>
              <a:rPr lang="en-US" sz="3600" b="1" dirty="0">
                <a:solidFill>
                  <a:srgbClr val="FFFF00"/>
                </a:solidFill>
                <a:latin typeface="Lobster" panose="00000500000000000000" pitchFamily="2" charset="0"/>
              </a:rPr>
              <a:t>offerings</a:t>
            </a:r>
            <a:r>
              <a:rPr lang="en-US" sz="3600" b="1" dirty="0">
                <a:latin typeface="Lobster" panose="00000500000000000000" pitchFamily="2" charset="0"/>
              </a:rPr>
              <a:t> but </a:t>
            </a:r>
            <a:r>
              <a:rPr lang="en-US" sz="3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Lobster" panose="00000500000000000000" pitchFamily="2" charset="0"/>
              </a:rPr>
              <a:t>focus</a:t>
            </a:r>
            <a:r>
              <a:rPr lang="en-US" sz="3600" b="1" dirty="0">
                <a:latin typeface="Lobster" panose="00000500000000000000" pitchFamily="2" charset="0"/>
              </a:rPr>
              <a:t> on a </a:t>
            </a:r>
            <a:r>
              <a:rPr lang="en-US" sz="3600" b="1" dirty="0">
                <a:solidFill>
                  <a:srgbClr val="FFFF00"/>
                </a:solidFill>
                <a:latin typeface="Lobster" panose="00000500000000000000" pitchFamily="2" charset="0"/>
              </a:rPr>
              <a:t>different audience</a:t>
            </a:r>
            <a:r>
              <a:rPr lang="en-US" sz="3600" b="1" dirty="0">
                <a:latin typeface="Lobster" panose="00000500000000000000" pitchFamily="2" charset="0"/>
              </a:rPr>
              <a:t>, or have a </a:t>
            </a:r>
            <a:r>
              <a:rPr lang="en-US" sz="3600" b="1" dirty="0">
                <a:solidFill>
                  <a:srgbClr val="FFFF00"/>
                </a:solidFill>
                <a:latin typeface="Lobster" panose="00000500000000000000" pitchFamily="2" charset="0"/>
              </a:rPr>
              <a:t>different set of offerings </a:t>
            </a:r>
            <a:r>
              <a:rPr lang="en-US" sz="3600" b="1" dirty="0">
                <a:latin typeface="Lobster" panose="00000500000000000000" pitchFamily="2" charset="0"/>
              </a:rPr>
              <a:t>and </a:t>
            </a:r>
            <a:r>
              <a:rPr lang="en-US" sz="3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Lobster" panose="00000500000000000000" pitchFamily="2" charset="0"/>
              </a:rPr>
              <a:t>focus</a:t>
            </a:r>
            <a:r>
              <a:rPr lang="en-US" sz="3600" b="1" dirty="0">
                <a:latin typeface="Lobster" panose="00000500000000000000" pitchFamily="2" charset="0"/>
              </a:rPr>
              <a:t> on the </a:t>
            </a:r>
            <a:r>
              <a:rPr lang="en-US" sz="3600" b="1" dirty="0">
                <a:solidFill>
                  <a:srgbClr val="FFFF00"/>
                </a:solidFill>
                <a:latin typeface="Lobster" panose="00000500000000000000" pitchFamily="2" charset="0"/>
              </a:rPr>
              <a:t>same audience</a:t>
            </a:r>
            <a:r>
              <a:rPr lang="en-US" sz="3600" b="1" dirty="0">
                <a:latin typeface="Lobster" panose="00000500000000000000" pitchFamily="2" charset="0"/>
              </a:rPr>
              <a:t>.</a:t>
            </a:r>
            <a:endParaRPr lang="en-IN" sz="3600" dirty="0">
              <a:latin typeface="Lobster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4EB39-3D25-913C-238A-099D697AF741}"/>
              </a:ext>
            </a:extLst>
          </p:cNvPr>
          <p:cNvSpPr txBox="1"/>
          <p:nvPr/>
        </p:nvSpPr>
        <p:spPr>
          <a:xfrm>
            <a:off x="0" y="0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#Define</a:t>
            </a:r>
          </a:p>
        </p:txBody>
      </p:sp>
    </p:spTree>
    <p:extLst>
      <p:ext uri="{BB962C8B-B14F-4D97-AF65-F5344CB8AC3E}">
        <p14:creationId xmlns:p14="http://schemas.microsoft.com/office/powerpoint/2010/main" val="2561606857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4CEE8-A349-260E-1A65-21A8F407E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Benefits of Competitive Analysis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06DD542-E7BF-CFD2-3422-5B07AA051D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410679"/>
              </p:ext>
            </p:extLst>
          </p:nvPr>
        </p:nvGraphicFramePr>
        <p:xfrm>
          <a:off x="131763" y="863600"/>
          <a:ext cx="11928474" cy="505561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781331">
                  <a:extLst>
                    <a:ext uri="{9D8B030D-6E8A-4147-A177-3AD203B41FA5}">
                      <a16:colId xmlns:a16="http://schemas.microsoft.com/office/drawing/2014/main" val="3626323358"/>
                    </a:ext>
                  </a:extLst>
                </a:gridCol>
                <a:gridCol w="8147143">
                  <a:extLst>
                    <a:ext uri="{9D8B030D-6E8A-4147-A177-3AD203B41FA5}">
                      <a16:colId xmlns:a16="http://schemas.microsoft.com/office/drawing/2014/main" val="812780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/>
                        <a:t>Benefit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801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400" b="1" dirty="0">
                          <a:effectLst/>
                        </a:rPr>
                        <a:t>Inform your design process</a:t>
                      </a:r>
                      <a:endParaRPr lang="en-IN" sz="24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IN" sz="2400" dirty="0">
                          <a:effectLst/>
                        </a:rPr>
                        <a:t>How did your competitors approach designing their products? Knowing what others have done can help you </a:t>
                      </a:r>
                      <a:r>
                        <a:rPr lang="en-IN" sz="2400" b="1" dirty="0">
                          <a:effectLst/>
                        </a:rPr>
                        <a:t>make </a:t>
                      </a:r>
                      <a:r>
                        <a:rPr lang="en-IN" sz="2400" dirty="0">
                          <a:effectLst/>
                        </a:rPr>
                        <a:t>better </a:t>
                      </a:r>
                      <a:r>
                        <a:rPr lang="en-IN" sz="2400" b="1" dirty="0">
                          <a:effectLst/>
                        </a:rPr>
                        <a:t>design decisions</a:t>
                      </a:r>
                      <a:r>
                        <a:rPr lang="en-IN" sz="2400" dirty="0">
                          <a:effectLst/>
                        </a:rPr>
                        <a:t> for your own product. </a:t>
                      </a:r>
                      <a:endParaRPr lang="en-IN" sz="24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71732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400" b="1" dirty="0">
                          <a:effectLst/>
                        </a:rPr>
                        <a:t>Solve usability problems</a:t>
                      </a:r>
                      <a:endParaRPr lang="en-IN" sz="24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IN" sz="2400" dirty="0">
                          <a:effectLst/>
                        </a:rPr>
                        <a:t>Is your </a:t>
                      </a:r>
                      <a:r>
                        <a:rPr lang="en-IN" sz="2400" b="1" dirty="0">
                          <a:effectLst/>
                        </a:rPr>
                        <a:t>competitors website difficult to use</a:t>
                      </a:r>
                      <a:r>
                        <a:rPr lang="en-IN" sz="2400" dirty="0">
                          <a:effectLst/>
                        </a:rPr>
                        <a:t>? If so, you know what to avoid for your own website. </a:t>
                      </a:r>
                      <a:endParaRPr lang="en-IN" sz="24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90774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400" b="1" dirty="0">
                          <a:effectLst/>
                        </a:rPr>
                        <a:t>Reveal gaps in the market</a:t>
                      </a:r>
                      <a:r>
                        <a:rPr lang="en-IN" sz="2400" b="1" dirty="0">
                          <a:effectLst/>
                          <a:highlight>
                            <a:srgbClr val="FFFFFF"/>
                          </a:highlight>
                        </a:rPr>
                        <a:t> </a:t>
                      </a:r>
                      <a:endParaRPr lang="en-IN" sz="24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IN" sz="2400" dirty="0">
                          <a:effectLst/>
                        </a:rPr>
                        <a:t>Are there </a:t>
                      </a:r>
                      <a:r>
                        <a:rPr lang="en-IN" sz="2400" b="1" dirty="0">
                          <a:effectLst/>
                        </a:rPr>
                        <a:t>user needs your competitors</a:t>
                      </a:r>
                      <a:r>
                        <a:rPr lang="en-IN" sz="2400" dirty="0">
                          <a:effectLst/>
                        </a:rPr>
                        <a:t> do not </a:t>
                      </a:r>
                      <a:r>
                        <a:rPr lang="en-IN" sz="2400" b="1" dirty="0">
                          <a:effectLst/>
                        </a:rPr>
                        <a:t>meet</a:t>
                      </a:r>
                      <a:r>
                        <a:rPr lang="en-IN" sz="2400" dirty="0">
                          <a:effectLst/>
                        </a:rPr>
                        <a:t>? Your product might be able to address these user needs. </a:t>
                      </a:r>
                      <a:endParaRPr lang="en-IN" sz="24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96686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400" b="1" dirty="0">
                          <a:effectLst/>
                        </a:rPr>
                        <a:t>Provide reliable evidence</a:t>
                      </a:r>
                      <a:endParaRPr lang="en-IN" sz="24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IN" sz="2400" dirty="0">
                          <a:effectLst/>
                        </a:rPr>
                        <a:t>Why is it important to gather evidence? Design ideas are most successful when there's a deep </a:t>
                      </a:r>
                      <a:r>
                        <a:rPr lang="en-IN" sz="2400" b="1" dirty="0">
                          <a:effectLst/>
                        </a:rPr>
                        <a:t>understanding</a:t>
                      </a:r>
                      <a:r>
                        <a:rPr lang="en-IN" sz="2400" dirty="0">
                          <a:effectLst/>
                        </a:rPr>
                        <a:t> of </a:t>
                      </a:r>
                      <a:r>
                        <a:rPr lang="en-IN" sz="2400" b="1" dirty="0">
                          <a:effectLst/>
                        </a:rPr>
                        <a:t>business needs</a:t>
                      </a:r>
                      <a:r>
                        <a:rPr lang="en-IN" sz="2400" dirty="0">
                          <a:effectLst/>
                        </a:rPr>
                        <a:t> and </a:t>
                      </a:r>
                      <a:r>
                        <a:rPr lang="en-IN" sz="2400" b="1" dirty="0">
                          <a:effectLst/>
                        </a:rPr>
                        <a:t>market gaps</a:t>
                      </a:r>
                      <a:r>
                        <a:rPr lang="en-IN" sz="2400" dirty="0">
                          <a:effectLst/>
                        </a:rPr>
                        <a:t>. </a:t>
                      </a:r>
                      <a:endParaRPr lang="en-IN" sz="2400" dirty="0"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57785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8676052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515E7-56C8-0683-1384-EBAE1F490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Limitations of Competitive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61CD1D-CD68-3ED8-CF39-25535A6E02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1837669"/>
              </p:ext>
            </p:extLst>
          </p:nvPr>
        </p:nvGraphicFramePr>
        <p:xfrm>
          <a:off x="131763" y="863600"/>
          <a:ext cx="11928474" cy="2658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751">
                  <a:extLst>
                    <a:ext uri="{9D8B030D-6E8A-4147-A177-3AD203B41FA5}">
                      <a16:colId xmlns:a16="http://schemas.microsoft.com/office/drawing/2014/main" val="1331300181"/>
                    </a:ext>
                  </a:extLst>
                </a:gridCol>
                <a:gridCol w="9251723">
                  <a:extLst>
                    <a:ext uri="{9D8B030D-6E8A-4147-A177-3AD203B41FA5}">
                      <a16:colId xmlns:a16="http://schemas.microsoft.com/office/drawing/2014/main" val="372204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+mj-lt"/>
                        </a:rPr>
                        <a:t>Limitation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+mj-lt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541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400" b="1" dirty="0">
                          <a:effectLst/>
                          <a:latin typeface="+mj-lt"/>
                          <a:ea typeface="Calibri" panose="020F0502020204030204" pitchFamily="34" charset="0"/>
                        </a:rPr>
                        <a:t>Stifle Creativity</a:t>
                      </a:r>
                      <a:endParaRPr lang="en-IN" sz="2400" dirty="0"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342900" indent="-342900" algn="just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>
                          <a:effectLst/>
                          <a:latin typeface="+mj-lt"/>
                          <a:ea typeface="Calibri" panose="020F0502020204030204" pitchFamily="34" charset="0"/>
                        </a:rPr>
                        <a:t>If you spend too much time focusing on what others are doing, you might </a:t>
                      </a:r>
                      <a:r>
                        <a:rPr lang="en-IN" sz="2400" b="1" dirty="0">
                          <a:effectLst/>
                          <a:latin typeface="+mj-lt"/>
                          <a:ea typeface="Calibri" panose="020F0502020204030204" pitchFamily="34" charset="0"/>
                        </a:rPr>
                        <a:t>prevent yourself from creating </a:t>
                      </a:r>
                      <a:r>
                        <a:rPr lang="en-IN" sz="2400" dirty="0">
                          <a:effectLst/>
                          <a:latin typeface="+mj-lt"/>
                          <a:ea typeface="Calibri" panose="020F0502020204030204" pitchFamily="34" charset="0"/>
                        </a:rPr>
                        <a:t>a truly innovative product. </a:t>
                      </a:r>
                    </a:p>
                    <a:p>
                      <a:pPr marL="342900" indent="-342900" algn="just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>
                          <a:effectLst/>
                          <a:latin typeface="+mj-lt"/>
                          <a:ea typeface="Calibri" panose="020F0502020204030204" pitchFamily="34" charset="0"/>
                        </a:rPr>
                        <a:t>Innovation doesn't happen by copying the competition. </a:t>
                      </a:r>
                    </a:p>
                    <a:p>
                      <a:pPr marL="342900" indent="-342900" algn="just">
                        <a:lnSpc>
                          <a:spcPct val="115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>
                          <a:effectLst/>
                          <a:latin typeface="+mj-lt"/>
                          <a:ea typeface="Calibri" panose="020F0502020204030204" pitchFamily="34" charset="0"/>
                        </a:rPr>
                        <a:t>The key is to </a:t>
                      </a:r>
                      <a:r>
                        <a:rPr lang="en-IN" sz="2400" b="1" dirty="0">
                          <a:effectLst/>
                          <a:latin typeface="+mj-lt"/>
                          <a:ea typeface="Calibri" panose="020F0502020204030204" pitchFamily="34" charset="0"/>
                        </a:rPr>
                        <a:t>understand </a:t>
                      </a:r>
                      <a:r>
                        <a:rPr lang="en-IN" sz="2400" dirty="0">
                          <a:effectLst/>
                          <a:latin typeface="+mj-lt"/>
                          <a:ea typeface="Calibri" panose="020F0502020204030204" pitchFamily="34" charset="0"/>
                        </a:rPr>
                        <a:t>what the </a:t>
                      </a:r>
                      <a:r>
                        <a:rPr lang="en-IN" sz="2400" b="1" dirty="0">
                          <a:effectLst/>
                          <a:latin typeface="+mj-lt"/>
                          <a:ea typeface="Calibri" panose="020F0502020204030204" pitchFamily="34" charset="0"/>
                        </a:rPr>
                        <a:t>competition is doing </a:t>
                      </a:r>
                      <a:r>
                        <a:rPr lang="en-IN" sz="2400" dirty="0">
                          <a:effectLst/>
                          <a:latin typeface="+mj-lt"/>
                          <a:ea typeface="Calibri" panose="020F0502020204030204" pitchFamily="34" charset="0"/>
                        </a:rPr>
                        <a:t>and use that as a starting point to </a:t>
                      </a:r>
                      <a:r>
                        <a:rPr lang="en-IN" sz="2400" b="1" dirty="0">
                          <a:effectLst/>
                          <a:latin typeface="+mj-lt"/>
                          <a:ea typeface="Calibri" panose="020F0502020204030204" pitchFamily="34" charset="0"/>
                        </a:rPr>
                        <a:t>push forward </a:t>
                      </a:r>
                      <a:r>
                        <a:rPr lang="en-IN" sz="2400" dirty="0">
                          <a:effectLst/>
                          <a:latin typeface="+mj-lt"/>
                          <a:ea typeface="Calibri" panose="020F0502020204030204" pitchFamily="34" charset="0"/>
                        </a:rPr>
                        <a:t>and </a:t>
                      </a:r>
                      <a:r>
                        <a:rPr lang="en-IN" sz="2400" b="1" dirty="0">
                          <a:effectLst/>
                          <a:latin typeface="+mj-lt"/>
                          <a:ea typeface="Calibri" panose="020F0502020204030204" pitchFamily="34" charset="0"/>
                        </a:rPr>
                        <a:t>innovate</a:t>
                      </a:r>
                      <a:r>
                        <a:rPr lang="en-IN" sz="2400" dirty="0">
                          <a:effectLst/>
                          <a:latin typeface="+mj-lt"/>
                          <a:ea typeface="Calibri" panose="020F0502020204030204" pitchFamily="34" charset="0"/>
                        </a:rPr>
                        <a:t>.</a:t>
                      </a:r>
                      <a:endParaRPr lang="en-IN" sz="2400" dirty="0"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7725733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D1F3112-0F3A-4A50-64E5-232FD0D28C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14892"/>
              </p:ext>
            </p:extLst>
          </p:nvPr>
        </p:nvGraphicFramePr>
        <p:xfrm>
          <a:off x="131763" y="3521964"/>
          <a:ext cx="11928474" cy="939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751">
                  <a:extLst>
                    <a:ext uri="{9D8B030D-6E8A-4147-A177-3AD203B41FA5}">
                      <a16:colId xmlns:a16="http://schemas.microsoft.com/office/drawing/2014/main" val="1798892655"/>
                    </a:ext>
                  </a:extLst>
                </a:gridCol>
                <a:gridCol w="9251723">
                  <a:extLst>
                    <a:ext uri="{9D8B030D-6E8A-4147-A177-3AD203B41FA5}">
                      <a16:colId xmlns:a16="http://schemas.microsoft.com/office/drawing/2014/main" val="1471309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400" b="1" dirty="0">
                          <a:solidFill>
                            <a:schemeClr val="tx1"/>
                          </a:solidFill>
                          <a:effectLst/>
                        </a:rPr>
                        <a:t>Need to be done regularly</a:t>
                      </a:r>
                      <a:endParaRPr lang="en-IN" sz="2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IN" sz="2400" b="0" dirty="0">
                          <a:solidFill>
                            <a:schemeClr val="tx1"/>
                          </a:solidFill>
                          <a:effectLst/>
                        </a:rPr>
                        <a:t>You want to stay on top of </a:t>
                      </a:r>
                      <a:r>
                        <a:rPr lang="en-IN" sz="2400" b="1" dirty="0">
                          <a:solidFill>
                            <a:schemeClr val="tx1"/>
                          </a:solidFill>
                          <a:effectLst/>
                        </a:rPr>
                        <a:t>what your competitors are doing</a:t>
                      </a:r>
                      <a:r>
                        <a:rPr lang="en-IN" sz="2400" b="0" dirty="0">
                          <a:solidFill>
                            <a:schemeClr val="tx1"/>
                          </a:solidFill>
                          <a:effectLst/>
                        </a:rPr>
                        <a:t> and keep an </a:t>
                      </a:r>
                      <a:r>
                        <a:rPr lang="en-IN" sz="2400" b="1" dirty="0">
                          <a:solidFill>
                            <a:schemeClr val="tx1"/>
                          </a:solidFill>
                          <a:effectLst/>
                        </a:rPr>
                        <a:t>eye out for new competitors </a:t>
                      </a:r>
                      <a:r>
                        <a:rPr lang="en-IN" sz="2400" b="0" dirty="0">
                          <a:solidFill>
                            <a:schemeClr val="tx1"/>
                          </a:solidFill>
                          <a:effectLst/>
                        </a:rPr>
                        <a:t>that might emerge. </a:t>
                      </a:r>
                      <a:endParaRPr lang="en-IN" sz="2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60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7005164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7BF7C-E1B9-5BD3-80D8-014F125B3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D5E58-AB6E-2E1A-D525-0AC4225AA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Limitations of Competitive Analysis (contd.)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BEF78B-D593-E754-2514-7F4920096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2819562"/>
              </p:ext>
            </p:extLst>
          </p:nvPr>
        </p:nvGraphicFramePr>
        <p:xfrm>
          <a:off x="131763" y="863600"/>
          <a:ext cx="11928474" cy="4438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6751">
                  <a:extLst>
                    <a:ext uri="{9D8B030D-6E8A-4147-A177-3AD203B41FA5}">
                      <a16:colId xmlns:a16="http://schemas.microsoft.com/office/drawing/2014/main" val="1331300181"/>
                    </a:ext>
                  </a:extLst>
                </a:gridCol>
                <a:gridCol w="9251723">
                  <a:extLst>
                    <a:ext uri="{9D8B030D-6E8A-4147-A177-3AD203B41FA5}">
                      <a16:colId xmlns:a16="http://schemas.microsoft.com/office/drawing/2014/main" val="3722048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+mj-lt"/>
                        </a:rPr>
                        <a:t>Limitation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>
                          <a:latin typeface="+mj-lt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541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400" b="1">
                          <a:effectLst/>
                          <a:latin typeface="+mj-lt"/>
                          <a:ea typeface="Calibri" panose="020F0502020204030204" pitchFamily="34" charset="0"/>
                        </a:rPr>
                        <a:t>Not all designs work in all use cases</a:t>
                      </a:r>
                      <a:endParaRPr lang="en-IN" sz="2400"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IN" sz="2400" dirty="0">
                          <a:effectLst/>
                          <a:latin typeface="+mj-lt"/>
                          <a:ea typeface="Calibri" panose="020F0502020204030204" pitchFamily="34" charset="0"/>
                        </a:rPr>
                        <a:t>The features that work well for a competitor might not work well for your product, if you serve different users. </a:t>
                      </a: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IN" sz="2400" dirty="0">
                          <a:effectLst/>
                          <a:latin typeface="+mj-lt"/>
                          <a:ea typeface="Calibri" panose="020F0502020204030204" pitchFamily="34" charset="0"/>
                        </a:rPr>
                        <a:t>E.g., imagine you're designing a website for a clothing company. </a:t>
                      </a: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IN" sz="2400" dirty="0">
                          <a:effectLst/>
                          <a:latin typeface="+mj-lt"/>
                          <a:ea typeface="Calibri" panose="020F0502020204030204" pitchFamily="34" charset="0"/>
                        </a:rPr>
                        <a:t>A competitor has a feature that shows photos of customers wearing their brand's clothing on social media. </a:t>
                      </a:r>
                    </a:p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IN" sz="2400" dirty="0">
                          <a:effectLst/>
                          <a:latin typeface="+mj-lt"/>
                          <a:ea typeface="Calibri" panose="020F0502020204030204" pitchFamily="34" charset="0"/>
                        </a:rPr>
                        <a:t>But if your audience doesn't regularly use social media, this feature is not a good fit for your clothing website. </a:t>
                      </a:r>
                      <a:endParaRPr lang="en-IN" sz="2400" dirty="0"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500683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400" b="1" dirty="0">
                          <a:effectLst/>
                          <a:latin typeface="+mj-lt"/>
                          <a:ea typeface="Calibri" panose="020F0502020204030204" pitchFamily="34" charset="0"/>
                        </a:rPr>
                        <a:t>Need to be done regularly</a:t>
                      </a:r>
                      <a:endParaRPr lang="en-IN" sz="2400" dirty="0"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IN" sz="2400" dirty="0">
                          <a:effectLst/>
                          <a:latin typeface="+mj-lt"/>
                          <a:ea typeface="Calibri" panose="020F0502020204030204" pitchFamily="34" charset="0"/>
                        </a:rPr>
                        <a:t>You want to </a:t>
                      </a:r>
                      <a:r>
                        <a:rPr lang="en-IN" sz="2400" b="1" dirty="0">
                          <a:effectLst/>
                          <a:latin typeface="+mj-lt"/>
                          <a:ea typeface="Calibri" panose="020F0502020204030204" pitchFamily="34" charset="0"/>
                        </a:rPr>
                        <a:t>stay on top </a:t>
                      </a:r>
                      <a:r>
                        <a:rPr lang="en-IN" sz="2400" dirty="0">
                          <a:effectLst/>
                          <a:latin typeface="+mj-lt"/>
                          <a:ea typeface="Calibri" panose="020F0502020204030204" pitchFamily="34" charset="0"/>
                        </a:rPr>
                        <a:t>of what your competitors are doing and </a:t>
                      </a:r>
                      <a:r>
                        <a:rPr lang="en-IN" sz="2400" b="1" dirty="0">
                          <a:effectLst/>
                          <a:latin typeface="+mj-lt"/>
                          <a:ea typeface="Calibri" panose="020F0502020204030204" pitchFamily="34" charset="0"/>
                        </a:rPr>
                        <a:t>keep an eye </a:t>
                      </a:r>
                      <a:r>
                        <a:rPr lang="en-IN" sz="2400" dirty="0">
                          <a:effectLst/>
                          <a:latin typeface="+mj-lt"/>
                          <a:ea typeface="Calibri" panose="020F0502020204030204" pitchFamily="34" charset="0"/>
                        </a:rPr>
                        <a:t>out for new competitors that might emerge. </a:t>
                      </a:r>
                      <a:endParaRPr lang="en-IN" sz="2400" dirty="0">
                        <a:effectLst/>
                        <a:latin typeface="+mj-lt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191763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988769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47726-53BC-9319-D906-B1BEEA7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2428187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07B7-6A52-007B-7062-6DE25C06D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User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3E15D-3A07-24F1-696C-2E4261878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Foundational Research</a:t>
            </a:r>
          </a:p>
          <a:p>
            <a:r>
              <a:rPr lang="en-US" dirty="0"/>
              <a:t>It is also called </a:t>
            </a:r>
            <a:r>
              <a:rPr lang="en-US" b="1" dirty="0"/>
              <a:t>strategic </a:t>
            </a:r>
            <a:r>
              <a:rPr lang="en-US" dirty="0"/>
              <a:t>or </a:t>
            </a:r>
            <a:r>
              <a:rPr lang="en-US" b="1" dirty="0"/>
              <a:t>generative research</a:t>
            </a:r>
            <a:r>
              <a:rPr lang="en-US" dirty="0"/>
              <a:t>.</a:t>
            </a:r>
          </a:p>
          <a:p>
            <a:r>
              <a:rPr lang="en-US" dirty="0"/>
              <a:t>It takes place </a:t>
            </a:r>
            <a:r>
              <a:rPr lang="en-US" b="1" dirty="0"/>
              <a:t>before anything </a:t>
            </a:r>
            <a:r>
              <a:rPr lang="en-US" dirty="0"/>
              <a:t>is </a:t>
            </a:r>
            <a:r>
              <a:rPr lang="en-US" b="1" dirty="0"/>
              <a:t>designed</a:t>
            </a:r>
            <a:r>
              <a:rPr lang="en-US" dirty="0"/>
              <a:t>.</a:t>
            </a:r>
          </a:p>
          <a:p>
            <a:r>
              <a:rPr lang="en-US" dirty="0"/>
              <a:t>Question we need to ask during fundamental research are:</a:t>
            </a:r>
          </a:p>
          <a:p>
            <a:pPr lvl="1"/>
            <a:r>
              <a:rPr lang="en-US" dirty="0"/>
              <a:t>What should we build?</a:t>
            </a:r>
          </a:p>
          <a:p>
            <a:pPr lvl="1"/>
            <a:r>
              <a:rPr lang="en-US" dirty="0"/>
              <a:t>What are the user problems? </a:t>
            </a:r>
          </a:p>
          <a:p>
            <a:pPr lvl="1"/>
            <a:r>
              <a:rPr lang="en-US" dirty="0"/>
              <a:t>How can we solve them?</a:t>
            </a:r>
          </a:p>
          <a:p>
            <a:r>
              <a:rPr lang="en-US" dirty="0"/>
              <a:t>Here, the goal is to </a:t>
            </a:r>
            <a:r>
              <a:rPr lang="en-US" b="1" dirty="0"/>
              <a:t>help define the problem </a:t>
            </a:r>
            <a:r>
              <a:rPr lang="en-US" dirty="0"/>
              <a:t>you would like to </a:t>
            </a:r>
            <a:r>
              <a:rPr lang="en-US" b="1" dirty="0"/>
              <a:t>design </a:t>
            </a:r>
            <a:r>
              <a:rPr lang="en-US" dirty="0"/>
              <a:t>a solution for.</a:t>
            </a:r>
          </a:p>
          <a:p>
            <a:r>
              <a:rPr lang="en-US" dirty="0"/>
              <a:t>Here, research includes </a:t>
            </a:r>
            <a:r>
              <a:rPr lang="en-US" b="1" dirty="0"/>
              <a:t>talking with users</a:t>
            </a:r>
            <a:r>
              <a:rPr lang="en-US" dirty="0"/>
              <a:t> and </a:t>
            </a:r>
            <a:r>
              <a:rPr lang="en-US" b="1" dirty="0"/>
              <a:t>identifying their pain points</a:t>
            </a:r>
            <a:r>
              <a:rPr lang="en-US" dirty="0"/>
              <a:t> when using a product.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5063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9A9B6-CF06-B58A-0DAA-21EC1124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User Research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DB41D-DE81-2F12-BB54-C75628DEF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Design Research</a:t>
            </a:r>
          </a:p>
          <a:p>
            <a:r>
              <a:rPr lang="en-US" dirty="0"/>
              <a:t>It is also called </a:t>
            </a:r>
            <a:r>
              <a:rPr lang="en-US" b="1" dirty="0"/>
              <a:t>tactical research</a:t>
            </a:r>
            <a:r>
              <a:rPr lang="en-US" dirty="0"/>
              <a:t>.</a:t>
            </a:r>
          </a:p>
          <a:p>
            <a:r>
              <a:rPr lang="en-US" dirty="0"/>
              <a:t>Here, </a:t>
            </a:r>
            <a:r>
              <a:rPr lang="en-US" b="1" dirty="0"/>
              <a:t>research </a:t>
            </a:r>
            <a:r>
              <a:rPr lang="en-US" dirty="0"/>
              <a:t>takes place </a:t>
            </a:r>
            <a:r>
              <a:rPr lang="en-US" b="1" dirty="0"/>
              <a:t>during </a:t>
            </a:r>
            <a:r>
              <a:rPr lang="en-US" dirty="0"/>
              <a:t>the </a:t>
            </a:r>
            <a:r>
              <a:rPr lang="en-US" b="1" dirty="0"/>
              <a:t>design phase</a:t>
            </a:r>
            <a:r>
              <a:rPr lang="en-US" dirty="0"/>
              <a:t>.</a:t>
            </a:r>
          </a:p>
          <a:p>
            <a:r>
              <a:rPr lang="en-US" dirty="0"/>
              <a:t>Question we need to ask</a:t>
            </a:r>
          </a:p>
          <a:p>
            <a:pPr lvl="1"/>
            <a:r>
              <a:rPr lang="en-US" dirty="0"/>
              <a:t>How should we build it?</a:t>
            </a:r>
          </a:p>
          <a:p>
            <a:pPr lvl="1"/>
            <a:r>
              <a:rPr lang="en-US" dirty="0"/>
              <a:t>How was your experience using the prototype today? </a:t>
            </a:r>
          </a:p>
          <a:p>
            <a:pPr lvl="1"/>
            <a:r>
              <a:rPr lang="en-US" dirty="0"/>
              <a:t>How easy or difficult was it to use? Why? </a:t>
            </a:r>
          </a:p>
          <a:p>
            <a:pPr lvl="1"/>
            <a:r>
              <a:rPr lang="en-US" dirty="0"/>
              <a:t>Did you encounter any challenges? </a:t>
            </a:r>
          </a:p>
          <a:p>
            <a:r>
              <a:rPr lang="en-US" dirty="0"/>
              <a:t>Here, the goal is to </a:t>
            </a:r>
            <a:r>
              <a:rPr lang="en-US" b="1" dirty="0"/>
              <a:t>inform how the product should be built</a:t>
            </a:r>
            <a:r>
              <a:rPr lang="en-US" dirty="0"/>
              <a:t>. </a:t>
            </a:r>
          </a:p>
          <a:p>
            <a:r>
              <a:rPr lang="en-US" dirty="0"/>
              <a:t>The most common method used to conduct design research is a </a:t>
            </a:r>
            <a:r>
              <a:rPr lang="en-US" b="1" dirty="0"/>
              <a:t>usability study</a:t>
            </a:r>
            <a:r>
              <a:rPr lang="en-US" dirty="0"/>
              <a:t>, which is a technique to evaluate a product by </a:t>
            </a:r>
            <a:r>
              <a:rPr lang="en-US" b="1" dirty="0"/>
              <a:t>testing it on users</a:t>
            </a:r>
            <a:r>
              <a:rPr lang="en-US" dirty="0"/>
              <a:t>. </a:t>
            </a:r>
          </a:p>
          <a:p>
            <a:r>
              <a:rPr lang="en-US" dirty="0"/>
              <a:t>It gives designers a chance to </a:t>
            </a:r>
            <a:r>
              <a:rPr lang="en-US" b="1" dirty="0"/>
              <a:t>reduce the problems</a:t>
            </a:r>
            <a:r>
              <a:rPr lang="en-US" dirty="0"/>
              <a:t> that occur </a:t>
            </a:r>
            <a:r>
              <a:rPr lang="en-US" b="1" dirty="0"/>
              <a:t>as users interact </a:t>
            </a:r>
            <a:r>
              <a:rPr lang="en-US" dirty="0"/>
              <a:t>with your prototype.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98069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1EEFB-8AAD-EE50-57F8-4326B004D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E4601-5D1F-576D-FCA0-58A4D9E2A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User Research -&gt; Design Research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9F829-8833-D683-25B5-7CAB21011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</a:t>
            </a:r>
            <a:r>
              <a:rPr lang="en-US" b="1" dirty="0"/>
              <a:t>conduct</a:t>
            </a:r>
            <a:r>
              <a:rPr lang="en-US" dirty="0"/>
              <a:t> design </a:t>
            </a:r>
            <a:r>
              <a:rPr lang="en-US" b="1" dirty="0"/>
              <a:t>research</a:t>
            </a:r>
            <a:r>
              <a:rPr lang="en-US" dirty="0"/>
              <a:t> very </a:t>
            </a:r>
            <a:r>
              <a:rPr lang="en-US" b="1" dirty="0"/>
              <a:t>early</a:t>
            </a:r>
            <a:r>
              <a:rPr lang="en-US" dirty="0"/>
              <a:t> in the </a:t>
            </a:r>
            <a:r>
              <a:rPr lang="en-US" b="1" dirty="0"/>
              <a:t>design process </a:t>
            </a:r>
            <a:r>
              <a:rPr lang="en-US" dirty="0"/>
              <a:t>when you have </a:t>
            </a:r>
            <a:r>
              <a:rPr lang="en-US" b="1" dirty="0"/>
              <a:t>paper sketches</a:t>
            </a:r>
            <a:r>
              <a:rPr lang="en-US" dirty="0"/>
              <a:t>, or you can wait until you have a prototype to test with users.</a:t>
            </a:r>
          </a:p>
          <a:p>
            <a:r>
              <a:rPr lang="en-US" dirty="0"/>
              <a:t>Each time you create a </a:t>
            </a:r>
            <a:r>
              <a:rPr lang="en-US" b="1" dirty="0"/>
              <a:t>new version of your design</a:t>
            </a:r>
            <a:r>
              <a:rPr lang="en-US" dirty="0"/>
              <a:t>, </a:t>
            </a:r>
            <a:r>
              <a:rPr lang="en-US" b="1" dirty="0"/>
              <a:t>new research should be done </a:t>
            </a:r>
            <a:r>
              <a:rPr lang="en-US" dirty="0"/>
              <a:t>to evaluate </a:t>
            </a:r>
            <a:r>
              <a:rPr lang="en-US" b="1" dirty="0"/>
              <a:t>what works well</a:t>
            </a:r>
            <a:r>
              <a:rPr lang="en-US" dirty="0"/>
              <a:t> and </a:t>
            </a:r>
            <a:r>
              <a:rPr lang="en-US" b="1" dirty="0"/>
              <a:t>what needs to be changed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46701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12057</TotalTime>
  <Words>3952</Words>
  <Application>Microsoft Office PowerPoint</Application>
  <PresentationFormat>Widescreen</PresentationFormat>
  <Paragraphs>451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Lobster</vt:lpstr>
      <vt:lpstr>Arial</vt:lpstr>
      <vt:lpstr>Wingdings 3</vt:lpstr>
      <vt:lpstr>Wingdings 2</vt:lpstr>
      <vt:lpstr>Roboto Condensed Light</vt:lpstr>
      <vt:lpstr>Segoe UI Black</vt:lpstr>
      <vt:lpstr>Roboto Condensed</vt:lpstr>
      <vt:lpstr>Wingdings</vt:lpstr>
      <vt:lpstr>Calibri</vt:lpstr>
      <vt:lpstr>Office Theme</vt:lpstr>
      <vt:lpstr>Unit-02  User Research</vt:lpstr>
      <vt:lpstr>PowerPoint Presentation</vt:lpstr>
      <vt:lpstr>Facts</vt:lpstr>
      <vt:lpstr>Methods of UX research</vt:lpstr>
      <vt:lpstr>Understanding the role of research in design</vt:lpstr>
      <vt:lpstr>Understanding the role of research in design (contd.)</vt:lpstr>
      <vt:lpstr>Types of User Research</vt:lpstr>
      <vt:lpstr>Types of User Research (contd.)</vt:lpstr>
      <vt:lpstr>Types of User Research -&gt; Design Research (contd.)</vt:lpstr>
      <vt:lpstr>Types of User Research (contd.)</vt:lpstr>
      <vt:lpstr>UX Researcher Qualities</vt:lpstr>
      <vt:lpstr>Research Methods</vt:lpstr>
      <vt:lpstr>Data Gathering Methods and Sources</vt:lpstr>
      <vt:lpstr>Common Research Methods</vt:lpstr>
      <vt:lpstr>Common Research Methods</vt:lpstr>
      <vt:lpstr>Common Research Methods (contd.)</vt:lpstr>
      <vt:lpstr>Common Research Methods (contd.)</vt:lpstr>
      <vt:lpstr>PowerPoint Presentation</vt:lpstr>
      <vt:lpstr>Email Questionnaire</vt:lpstr>
      <vt:lpstr>Email Questionnaire (contd.)</vt:lpstr>
      <vt:lpstr>Email Questionnaire (contd.)</vt:lpstr>
      <vt:lpstr>Usability Heuristics</vt:lpstr>
      <vt:lpstr>10 Usability Heuristics for User Interface Design</vt:lpstr>
      <vt:lpstr>Visibility of System Status</vt:lpstr>
      <vt:lpstr>PowerPoint Presentation</vt:lpstr>
      <vt:lpstr>PowerPoint Presentation</vt:lpstr>
      <vt:lpstr>Match Between the System and the Real World</vt:lpstr>
      <vt:lpstr>PowerPoint Presentation</vt:lpstr>
      <vt:lpstr>PowerPoint Presentation</vt:lpstr>
      <vt:lpstr>User Control and Freedom</vt:lpstr>
      <vt:lpstr>PowerPoint Presentation</vt:lpstr>
      <vt:lpstr>PowerPoint Presentation</vt:lpstr>
      <vt:lpstr>Consistency and Standards</vt:lpstr>
      <vt:lpstr>PowerPoint Presentation</vt:lpstr>
      <vt:lpstr>PowerPoint Presentation</vt:lpstr>
      <vt:lpstr>Error Prevention</vt:lpstr>
      <vt:lpstr>PowerPoint Presentation</vt:lpstr>
      <vt:lpstr>Recognition Rather than Recall</vt:lpstr>
      <vt:lpstr>PowerPoint Presentation</vt:lpstr>
      <vt:lpstr>Flexibility and Efficiency of Use</vt:lpstr>
      <vt:lpstr>PowerPoint Presentation</vt:lpstr>
      <vt:lpstr>Aesthetic and Minimalist Design</vt:lpstr>
      <vt:lpstr>PowerPoint Presentation</vt:lpstr>
      <vt:lpstr>Help Users Recognize, Diagnose, and Recover from Errors</vt:lpstr>
      <vt:lpstr>PowerPoint Presentation</vt:lpstr>
      <vt:lpstr>PowerPoint Presentation</vt:lpstr>
      <vt:lpstr>Help and Documentation</vt:lpstr>
      <vt:lpstr>PowerPoint Presentation</vt:lpstr>
      <vt:lpstr>Observation</vt:lpstr>
      <vt:lpstr>PowerPoint Presentation</vt:lpstr>
      <vt:lpstr>Observation (contd.)</vt:lpstr>
      <vt:lpstr>Observation (contd.)</vt:lpstr>
      <vt:lpstr>Observation – Eye tracking</vt:lpstr>
      <vt:lpstr>Eye Tracking - Benefits in UX Research</vt:lpstr>
      <vt:lpstr>Steps to Conduct Eye Tracking</vt:lpstr>
      <vt:lpstr>Clickstream Analysis</vt:lpstr>
      <vt:lpstr>Focus Group</vt:lpstr>
      <vt:lpstr>Key things to consider when planning your focus group</vt:lpstr>
      <vt:lpstr>User Group</vt:lpstr>
      <vt:lpstr>User Group (Example)</vt:lpstr>
      <vt:lpstr>Competitive Audits</vt:lpstr>
      <vt:lpstr>PowerPoint Presentation</vt:lpstr>
      <vt:lpstr>PowerPoint Presentation</vt:lpstr>
      <vt:lpstr>Benefits of Competitive Analysis</vt:lpstr>
      <vt:lpstr>Limitations of Competitive Analysis</vt:lpstr>
      <vt:lpstr>Limitations of Competitive Analysis (contd.)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DELL</cp:lastModifiedBy>
  <cp:revision>1105</cp:revision>
  <dcterms:created xsi:type="dcterms:W3CDTF">2020-05-01T05:09:15Z</dcterms:created>
  <dcterms:modified xsi:type="dcterms:W3CDTF">2024-12-31T05:51:45Z</dcterms:modified>
</cp:coreProperties>
</file>